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4" r:id="rId1"/>
  </p:sldMasterIdLst>
  <p:notesMasterIdLst>
    <p:notesMasterId r:id="rId25"/>
  </p:notesMasterIdLst>
  <p:handoutMasterIdLst>
    <p:handoutMasterId r:id="rId26"/>
  </p:handoutMasterIdLst>
  <p:sldIdLst>
    <p:sldId id="310" r:id="rId2"/>
    <p:sldId id="311" r:id="rId3"/>
    <p:sldId id="306" r:id="rId4"/>
    <p:sldId id="307" r:id="rId5"/>
    <p:sldId id="308" r:id="rId6"/>
    <p:sldId id="293" r:id="rId7"/>
    <p:sldId id="279" r:id="rId8"/>
    <p:sldId id="320" r:id="rId9"/>
    <p:sldId id="321" r:id="rId10"/>
    <p:sldId id="292" r:id="rId11"/>
    <p:sldId id="281" r:id="rId12"/>
    <p:sldId id="283" r:id="rId13"/>
    <p:sldId id="282" r:id="rId14"/>
    <p:sldId id="287" r:id="rId15"/>
    <p:sldId id="288" r:id="rId16"/>
    <p:sldId id="309" r:id="rId17"/>
    <p:sldId id="312" r:id="rId18"/>
    <p:sldId id="313" r:id="rId19"/>
    <p:sldId id="315" r:id="rId20"/>
    <p:sldId id="316" r:id="rId21"/>
    <p:sldId id="317" r:id="rId22"/>
    <p:sldId id="318" r:id="rId23"/>
    <p:sldId id="319" r:id="rId24"/>
  </p:sldIdLst>
  <p:sldSz cx="9144000" cy="6858000" type="screen4x3"/>
  <p:notesSz cx="6797675" cy="987425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44">
          <p15:clr>
            <a:srgbClr val="A4A3A4"/>
          </p15:clr>
        </p15:guide>
        <p15:guide id="2" pos="292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FF0066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 autoAdjust="0"/>
    <p:restoredTop sz="96312" autoAdjust="0"/>
  </p:normalViewPr>
  <p:slideViewPr>
    <p:cSldViewPr showGuides="1">
      <p:cViewPr varScale="1">
        <p:scale>
          <a:sx n="69" d="100"/>
          <a:sy n="69" d="100"/>
        </p:scale>
        <p:origin x="132" y="72"/>
      </p:cViewPr>
      <p:guideLst>
        <p:guide orient="horz" pos="2544"/>
        <p:guide pos="292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s-AR"/>
          </a:p>
        </p:txBody>
      </p:sp>
      <p:sp>
        <p:nvSpPr>
          <p:cNvPr id="11981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9688" y="0"/>
            <a:ext cx="2946400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s-AR"/>
          </a:p>
        </p:txBody>
      </p:sp>
      <p:sp>
        <p:nvSpPr>
          <p:cNvPr id="11981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378950"/>
            <a:ext cx="2946400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s-AR"/>
          </a:p>
        </p:txBody>
      </p:sp>
      <p:sp>
        <p:nvSpPr>
          <p:cNvPr id="11981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9688" y="9378950"/>
            <a:ext cx="2946400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4132F945-0448-4D2F-BE63-70A415EDACDD}" type="slidenum">
              <a:rPr lang="es-AR"/>
              <a:pPr>
                <a:defRPr/>
              </a:pPr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6016312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s-AR"/>
          </a:p>
        </p:txBody>
      </p:sp>
      <p:sp>
        <p:nvSpPr>
          <p:cNvPr id="11878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49688" y="0"/>
            <a:ext cx="2946400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s-AR"/>
          </a:p>
        </p:txBody>
      </p:sp>
      <p:sp>
        <p:nvSpPr>
          <p:cNvPr id="3277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31863" y="741363"/>
            <a:ext cx="4935537" cy="37020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11878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450" y="4691063"/>
            <a:ext cx="5438775" cy="4443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AR" noProof="0" smtClean="0"/>
              <a:t>Click to edit Master text styles</a:t>
            </a:r>
          </a:p>
          <a:p>
            <a:pPr lvl="1"/>
            <a:r>
              <a:rPr lang="es-AR" noProof="0" smtClean="0"/>
              <a:t>Second level</a:t>
            </a:r>
          </a:p>
          <a:p>
            <a:pPr lvl="2"/>
            <a:r>
              <a:rPr lang="es-AR" noProof="0" smtClean="0"/>
              <a:t>Third level</a:t>
            </a:r>
          </a:p>
          <a:p>
            <a:pPr lvl="3"/>
            <a:r>
              <a:rPr lang="es-AR" noProof="0" smtClean="0"/>
              <a:t>Fourth level</a:t>
            </a:r>
          </a:p>
          <a:p>
            <a:pPr lvl="4"/>
            <a:r>
              <a:rPr lang="es-AR" noProof="0" smtClean="0"/>
              <a:t>Fifth level</a:t>
            </a:r>
          </a:p>
        </p:txBody>
      </p:sp>
      <p:sp>
        <p:nvSpPr>
          <p:cNvPr id="11879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378950"/>
            <a:ext cx="2946400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s-AR"/>
          </a:p>
        </p:txBody>
      </p:sp>
      <p:sp>
        <p:nvSpPr>
          <p:cNvPr id="11879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9688" y="9378950"/>
            <a:ext cx="2946400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23274325-AAF5-4130-A68C-0D764F008F08}" type="slidenum">
              <a:rPr lang="es-AR"/>
              <a:pPr>
                <a:defRPr/>
              </a:pPr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77894539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50B742C3-27FE-4F91-B36D-756E583FBF62}" type="slidenum">
              <a:rPr lang="es-AR" altLang="es-AR" smtClean="0"/>
              <a:pPr eaLnBrk="1" hangingPunct="1"/>
              <a:t>10</a:t>
            </a:fld>
            <a:endParaRPr lang="es-AR" altLang="es-AR" smtClean="0"/>
          </a:p>
        </p:txBody>
      </p:sp>
      <p:sp>
        <p:nvSpPr>
          <p:cNvPr id="337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6463" y="4691063"/>
            <a:ext cx="4984750" cy="4443412"/>
          </a:xfrm>
          <a:noFill/>
        </p:spPr>
        <p:txBody>
          <a:bodyPr/>
          <a:lstStyle/>
          <a:p>
            <a:pPr eaLnBrk="1" hangingPunct="1"/>
            <a:endParaRPr lang="fr-FR" altLang="es-AR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D9C508F4-A864-4793-8BE8-8A0700E80182}" type="slidenum">
              <a:rPr lang="es-AR" altLang="es-AR" smtClean="0"/>
              <a:pPr eaLnBrk="1" hangingPunct="1"/>
              <a:t>14</a:t>
            </a:fld>
            <a:endParaRPr lang="es-AR" altLang="es-AR" smtClean="0"/>
          </a:p>
        </p:txBody>
      </p:sp>
      <p:sp>
        <p:nvSpPr>
          <p:cNvPr id="34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6463" y="4691063"/>
            <a:ext cx="4984750" cy="4443412"/>
          </a:xfrm>
          <a:noFill/>
        </p:spPr>
        <p:txBody>
          <a:bodyPr/>
          <a:lstStyle/>
          <a:p>
            <a:pPr eaLnBrk="1" hangingPunct="1"/>
            <a:endParaRPr lang="fr-FR" altLang="es-AR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0FA311BA-AECF-46E9-B939-DB30E2C26CA5}" type="slidenum">
              <a:rPr lang="es-AR" altLang="es-AR" smtClean="0"/>
              <a:pPr eaLnBrk="1" hangingPunct="1"/>
              <a:t>15</a:t>
            </a:fld>
            <a:endParaRPr lang="es-AR" altLang="es-AR" smtClean="0"/>
          </a:p>
        </p:txBody>
      </p:sp>
      <p:sp>
        <p:nvSpPr>
          <p:cNvPr id="35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6463" y="4691063"/>
            <a:ext cx="4984750" cy="4443412"/>
          </a:xfrm>
          <a:noFill/>
        </p:spPr>
        <p:txBody>
          <a:bodyPr/>
          <a:lstStyle/>
          <a:p>
            <a:pPr eaLnBrk="1" hangingPunct="1"/>
            <a:endParaRPr lang="fr-FR" altLang="es-AR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575367CC-CE08-4549-9A0F-E4708DDBD60D}" type="slidenum">
              <a:rPr lang="fr-FR" altLang="es-AR" smtClean="0"/>
              <a:pPr eaLnBrk="1" hangingPunct="1"/>
              <a:t>16</a:t>
            </a:fld>
            <a:endParaRPr lang="fr-FR" altLang="es-AR" smtClean="0"/>
          </a:p>
        </p:txBody>
      </p:sp>
      <p:sp>
        <p:nvSpPr>
          <p:cNvPr id="36867" name="Rectangle 7"/>
          <p:cNvSpPr txBox="1">
            <a:spLocks noGrp="1" noChangeArrowheads="1"/>
          </p:cNvSpPr>
          <p:nvPr/>
        </p:nvSpPr>
        <p:spPr bwMode="auto">
          <a:xfrm>
            <a:off x="3851275" y="9378950"/>
            <a:ext cx="2944813" cy="493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/>
            <a:fld id="{0674B9D9-14F6-4D5E-9F2B-FE8800A6FC53}" type="slidenum">
              <a:rPr lang="fr-FR" altLang="es-AR" sz="1200"/>
              <a:pPr algn="r" eaLnBrk="1" hangingPunct="1"/>
              <a:t>16</a:t>
            </a:fld>
            <a:endParaRPr lang="fr-FR" altLang="es-AR" sz="1200"/>
          </a:p>
        </p:txBody>
      </p:sp>
      <p:sp>
        <p:nvSpPr>
          <p:cNvPr id="3686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9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s-AR" altLang="es-AR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s-ES" smtClean="0"/>
              <a:t>Haga clic para modificar el estilo de subtítulo del patrón</a:t>
            </a:r>
            <a:endParaRPr lang="es-AR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0DFBA91-9B51-40F5-BBC4-84940EB58D15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450695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B751E68-66C3-4646-B306-006B9E87E615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212407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EC285D3-1BEC-4221-B6C5-08E9B09B6FBE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527070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78DCD49-24E1-4113-BB7D-273C6B1C4EEB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93708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A38AD63-F590-41D5-A63C-E59EB12B7C4F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14190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5FD455B-0170-4D0F-8D6D-8C8323B98A5C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806725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F33176B-77FA-4BAF-91BB-15679ED6E773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799181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D31F1FB-1B7F-4D72-B508-CA1D03A81E5B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582274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884DF7D-C18A-49B6-90EC-3314C8BF81E4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600201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690277D-4F49-4449-9A5F-A9A27C5D7C8E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447491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s-AR" noProof="0" smtClean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F42FC33-F07F-40BD-BB1D-E125392367B9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14151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S" altLang="es-AR" smtClean="0"/>
              <a:t>Haga clic para cambiar el estilo de título	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altLang="es-AR" smtClean="0"/>
              <a:t>Haga clic para modificar el estilo de texto del patrón</a:t>
            </a:r>
          </a:p>
          <a:p>
            <a:pPr lvl="1"/>
            <a:r>
              <a:rPr lang="es-ES" altLang="es-AR" smtClean="0"/>
              <a:t>Segundo nivel</a:t>
            </a:r>
          </a:p>
          <a:p>
            <a:pPr lvl="2"/>
            <a:r>
              <a:rPr lang="es-ES" altLang="es-AR" smtClean="0"/>
              <a:t>Tercer nivel</a:t>
            </a:r>
          </a:p>
          <a:p>
            <a:pPr lvl="3"/>
            <a:r>
              <a:rPr lang="es-ES" altLang="es-AR" smtClean="0"/>
              <a:t>Cuarto nivel</a:t>
            </a:r>
          </a:p>
          <a:p>
            <a:pPr lvl="4"/>
            <a:r>
              <a:rPr lang="es-ES" altLang="es-AR" smtClean="0"/>
              <a:t>Quinto nivel</a:t>
            </a:r>
          </a:p>
        </p:txBody>
      </p:sp>
      <p:sp>
        <p:nvSpPr>
          <p:cNvPr id="17818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17818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17818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>
              <a:defRPr/>
            </a:pPr>
            <a:fld id="{7D8A561C-612F-4781-A34B-0641C59CCE62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s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www.youtube.com/watch?v=ecY9NQNPBDE" TargetMode="Externa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0" y="404664"/>
            <a:ext cx="9144000" cy="1800225"/>
          </a:xfrm>
          <a:solidFill>
            <a:schemeClr val="accent3"/>
          </a:solidFill>
        </p:spPr>
        <p:txBody>
          <a:bodyPr/>
          <a:lstStyle/>
          <a:p>
            <a:pPr eaLnBrk="1" hangingPunct="1">
              <a:defRPr/>
            </a:pPr>
            <a:r>
              <a:rPr lang="es-AR" b="1" dirty="0" smtClean="0">
                <a:solidFill>
                  <a:schemeClr val="tx1"/>
                </a:solidFill>
              </a:rPr>
              <a:t>LA CULTURA </a:t>
            </a:r>
            <a:br>
              <a:rPr lang="es-AR" b="1" dirty="0" smtClean="0">
                <a:solidFill>
                  <a:schemeClr val="tx1"/>
                </a:solidFill>
              </a:rPr>
            </a:br>
            <a:r>
              <a:rPr lang="es-AR" b="1" dirty="0" smtClean="0">
                <a:solidFill>
                  <a:schemeClr val="tx1"/>
                </a:solidFill>
              </a:rPr>
              <a:t>ORGANIZACIONAL 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1624" y="2348880"/>
            <a:ext cx="3500752" cy="433261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xfrm>
            <a:off x="900113" y="404813"/>
            <a:ext cx="7488237" cy="1412875"/>
          </a:xfrm>
        </p:spPr>
        <p:txBody>
          <a:bodyPr/>
          <a:lstStyle/>
          <a:p>
            <a:pPr eaLnBrk="1" hangingPunct="1"/>
            <a:r>
              <a:rPr lang="fr-FR" altLang="es-AR" sz="4000" b="1" dirty="0" smtClean="0">
                <a:solidFill>
                  <a:schemeClr val="hlink"/>
                </a:solidFill>
              </a:rPr>
              <a:t>Liderazgo y </a:t>
            </a:r>
            <a:r>
              <a:rPr lang="fr-FR" altLang="es-AR" sz="4000" b="1" dirty="0">
                <a:solidFill>
                  <a:schemeClr val="hlink"/>
                </a:solidFill>
              </a:rPr>
              <a:t>c</a:t>
            </a:r>
            <a:r>
              <a:rPr lang="fr-FR" altLang="es-AR" sz="4000" b="1" dirty="0" smtClean="0">
                <a:solidFill>
                  <a:schemeClr val="hlink"/>
                </a:solidFill>
              </a:rPr>
              <a:t>reación cultural</a:t>
            </a:r>
            <a:r>
              <a:rPr lang="fr-FR" altLang="es-AR" sz="3600" b="1" dirty="0" smtClean="0">
                <a:solidFill>
                  <a:schemeClr val="hlink"/>
                </a:solidFill>
              </a:rPr>
              <a:t> </a:t>
            </a:r>
            <a:endParaRPr lang="fr-FR" altLang="es-AR" sz="2800" b="1" dirty="0" smtClean="0">
              <a:solidFill>
                <a:schemeClr val="hlink"/>
              </a:solidFill>
            </a:endParaRPr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-19147" y="1988840"/>
            <a:ext cx="9144000" cy="4464496"/>
          </a:xfrm>
        </p:spPr>
        <p:txBody>
          <a:bodyPr/>
          <a:lstStyle/>
          <a:p>
            <a:pPr algn="ctr" eaLnBrk="1" hangingPunct="1">
              <a:buFontTx/>
              <a:buNone/>
            </a:pPr>
            <a:r>
              <a:rPr lang="fr-FR" altLang="es-AR" sz="3200" b="1" dirty="0" smtClean="0">
                <a:solidFill>
                  <a:srgbClr val="FFFF00"/>
                </a:solidFill>
              </a:rPr>
              <a:t>« La función única y esencial del liderazgo es la manipulación de la cultura </a:t>
            </a:r>
            <a:r>
              <a:rPr lang="fr-FR" altLang="es-AR" sz="3200" b="1" dirty="0" smtClean="0">
                <a:solidFill>
                  <a:srgbClr val="FFFF00"/>
                </a:solidFill>
              </a:rPr>
              <a:t>»</a:t>
            </a:r>
          </a:p>
          <a:p>
            <a:pPr algn="ctr" eaLnBrk="1" hangingPunct="1">
              <a:buFontTx/>
              <a:buNone/>
            </a:pPr>
            <a:endParaRPr lang="fr-FR" altLang="es-AR" sz="3200" b="1" dirty="0" smtClean="0">
              <a:solidFill>
                <a:srgbClr val="FFFF00"/>
              </a:solidFill>
            </a:endParaRPr>
          </a:p>
          <a:p>
            <a:pPr algn="ctr" eaLnBrk="1" hangingPunct="1">
              <a:buFontTx/>
              <a:buNone/>
            </a:pPr>
            <a:endParaRPr lang="fr-FR" altLang="es-AR" sz="1000" dirty="0" smtClean="0"/>
          </a:p>
          <a:p>
            <a:pPr lvl="2" eaLnBrk="1" hangingPunct="1"/>
            <a:r>
              <a:rPr lang="fr-FR" altLang="es-AR" sz="2800" dirty="0" smtClean="0"/>
              <a:t> </a:t>
            </a:r>
            <a:r>
              <a:rPr lang="fr-FR" altLang="es-AR" sz="3200" dirty="0" err="1" smtClean="0"/>
              <a:t>Creándola</a:t>
            </a:r>
            <a:endParaRPr lang="fr-FR" altLang="es-AR" sz="3200" dirty="0" smtClean="0"/>
          </a:p>
          <a:p>
            <a:pPr lvl="2" eaLnBrk="1" hangingPunct="1"/>
            <a:r>
              <a:rPr lang="fr-FR" altLang="es-AR" sz="3200" dirty="0" smtClean="0"/>
              <a:t> </a:t>
            </a:r>
            <a:r>
              <a:rPr lang="fr-FR" altLang="es-AR" sz="3200" dirty="0" err="1" smtClean="0"/>
              <a:t>Implantándola</a:t>
            </a:r>
            <a:r>
              <a:rPr lang="fr-FR" altLang="es-AR" sz="3200" dirty="0" smtClean="0"/>
              <a:t> y </a:t>
            </a:r>
            <a:r>
              <a:rPr lang="fr-FR" altLang="es-AR" sz="3200" dirty="0" err="1" smtClean="0"/>
              <a:t>vigorizándola</a:t>
            </a:r>
            <a:endParaRPr lang="fr-FR" altLang="es-AR" sz="3200" dirty="0" smtClean="0"/>
          </a:p>
          <a:p>
            <a:pPr lvl="2" eaLnBrk="1" hangingPunct="1"/>
            <a:r>
              <a:rPr lang="fr-FR" altLang="es-AR" sz="3200" dirty="0" smtClean="0"/>
              <a:t> </a:t>
            </a:r>
            <a:r>
              <a:rPr lang="fr-FR" altLang="es-AR" sz="3200" dirty="0" err="1" smtClean="0"/>
              <a:t>Ayudando</a:t>
            </a:r>
            <a:r>
              <a:rPr lang="fr-FR" altLang="es-AR" sz="3200" dirty="0" smtClean="0"/>
              <a:t> al </a:t>
            </a:r>
            <a:r>
              <a:rPr lang="fr-FR" altLang="es-AR" sz="3200" dirty="0" err="1" smtClean="0"/>
              <a:t>grupo</a:t>
            </a:r>
            <a:r>
              <a:rPr lang="fr-FR" altLang="es-AR" sz="3200" dirty="0" smtClean="0"/>
              <a:t> a </a:t>
            </a:r>
            <a:r>
              <a:rPr lang="fr-FR" altLang="es-AR" sz="3200" dirty="0" err="1" smtClean="0"/>
              <a:t>olvidar</a:t>
            </a:r>
            <a:r>
              <a:rPr lang="fr-FR" altLang="es-AR" sz="3200" dirty="0" smtClean="0"/>
              <a:t> </a:t>
            </a:r>
            <a:r>
              <a:rPr lang="fr-FR" altLang="es-AR" sz="3200" dirty="0" err="1" smtClean="0"/>
              <a:t>ciertas</a:t>
            </a:r>
            <a:r>
              <a:rPr lang="fr-FR" altLang="es-AR" sz="3200" dirty="0" smtClean="0"/>
              <a:t> </a:t>
            </a:r>
            <a:r>
              <a:rPr lang="fr-FR" altLang="es-AR" sz="3200" dirty="0" err="1" smtClean="0"/>
              <a:t>creencias</a:t>
            </a:r>
            <a:r>
              <a:rPr lang="fr-FR" altLang="es-AR" sz="3200" dirty="0" smtClean="0"/>
              <a:t> para </a:t>
            </a:r>
            <a:r>
              <a:rPr lang="fr-FR" altLang="es-AR" sz="3200" dirty="0" err="1" smtClean="0"/>
              <a:t>aprender</a:t>
            </a:r>
            <a:r>
              <a:rPr lang="fr-FR" altLang="es-AR" sz="3200" dirty="0" smtClean="0"/>
              <a:t> </a:t>
            </a:r>
            <a:r>
              <a:rPr lang="fr-FR" altLang="es-AR" sz="3200" dirty="0" err="1" smtClean="0"/>
              <a:t>otras</a:t>
            </a:r>
            <a:r>
              <a:rPr lang="fr-FR" altLang="es-AR" sz="3200" dirty="0" smtClean="0"/>
              <a:t> </a:t>
            </a:r>
            <a:r>
              <a:rPr lang="fr-FR" altLang="es-AR" sz="3200" dirty="0" err="1" smtClean="0"/>
              <a:t>nuevas</a:t>
            </a:r>
            <a:endParaRPr lang="fr-FR" altLang="es-AR" sz="36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2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2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2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2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2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2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ChangeArrowheads="1"/>
          </p:cNvSpPr>
          <p:nvPr/>
        </p:nvSpPr>
        <p:spPr bwMode="auto">
          <a:xfrm>
            <a:off x="147700" y="836712"/>
            <a:ext cx="9001000" cy="144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b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fr-FR" altLang="es-AR" sz="3600" b="1" dirty="0" err="1">
                <a:solidFill>
                  <a:schemeClr val="hlink"/>
                </a:solidFill>
              </a:rPr>
              <a:t>Funciones</a:t>
            </a:r>
            <a:r>
              <a:rPr lang="fr-FR" altLang="es-AR" sz="3600" b="1" dirty="0">
                <a:solidFill>
                  <a:schemeClr val="hlink"/>
                </a:solidFill>
              </a:rPr>
              <a:t> de la </a:t>
            </a:r>
            <a:r>
              <a:rPr lang="fr-FR" altLang="es-AR" sz="3600" b="1" dirty="0" err="1">
                <a:solidFill>
                  <a:schemeClr val="hlink"/>
                </a:solidFill>
              </a:rPr>
              <a:t>cultura</a:t>
            </a:r>
            <a:r>
              <a:rPr lang="fr-FR" altLang="es-AR" sz="3600" b="1" dirty="0">
                <a:solidFill>
                  <a:schemeClr val="hlink"/>
                </a:solidFill>
              </a:rPr>
              <a:t> </a:t>
            </a:r>
            <a:r>
              <a:rPr lang="fr-FR" altLang="es-AR" sz="3600" b="1" dirty="0" err="1" smtClean="0">
                <a:solidFill>
                  <a:schemeClr val="hlink"/>
                </a:solidFill>
              </a:rPr>
              <a:t>organizacional</a:t>
            </a:r>
            <a:endParaRPr lang="fr-FR" altLang="es-AR" sz="3600" b="1" dirty="0" smtClean="0">
              <a:solidFill>
                <a:schemeClr val="hlink"/>
              </a:solidFill>
            </a:endParaRPr>
          </a:p>
          <a:p>
            <a:pPr algn="ctr" eaLnBrk="1" hangingPunct="1"/>
            <a:endParaRPr lang="fr-FR" altLang="es-AR" sz="3600" b="1" dirty="0" smtClean="0">
              <a:solidFill>
                <a:schemeClr val="hlink"/>
              </a:solidFill>
            </a:endParaRPr>
          </a:p>
          <a:p>
            <a:pPr algn="ctr" eaLnBrk="1" hangingPunct="1"/>
            <a:r>
              <a:rPr lang="fr-FR" altLang="es-AR" sz="4400" b="1" i="1" dirty="0" smtClean="0">
                <a:solidFill>
                  <a:srgbClr val="FFFF00"/>
                </a:solidFill>
              </a:rPr>
              <a:t>¿Para </a:t>
            </a:r>
            <a:r>
              <a:rPr lang="fr-FR" altLang="es-AR" sz="4400" b="1" i="1" dirty="0" err="1" smtClean="0">
                <a:solidFill>
                  <a:srgbClr val="FFFF00"/>
                </a:solidFill>
              </a:rPr>
              <a:t>qué</a:t>
            </a:r>
            <a:r>
              <a:rPr lang="fr-FR" altLang="es-AR" sz="4400" b="1" i="1" dirty="0" smtClean="0">
                <a:solidFill>
                  <a:srgbClr val="FFFF00"/>
                </a:solidFill>
              </a:rPr>
              <a:t> </a:t>
            </a:r>
            <a:r>
              <a:rPr lang="fr-FR" altLang="es-AR" sz="4400" b="1" i="1" dirty="0" err="1" smtClean="0">
                <a:solidFill>
                  <a:srgbClr val="FFFF00"/>
                </a:solidFill>
              </a:rPr>
              <a:t>sirve</a:t>
            </a:r>
            <a:r>
              <a:rPr lang="fr-FR" altLang="es-AR" sz="4400" b="1" i="1" dirty="0">
                <a:solidFill>
                  <a:srgbClr val="FFFF00"/>
                </a:solidFill>
              </a:rPr>
              <a:t>?</a:t>
            </a:r>
            <a:endParaRPr lang="fr-FR" altLang="es-AR" sz="4800" b="1" i="1" dirty="0">
              <a:solidFill>
                <a:srgbClr val="FFFF00"/>
              </a:solidFill>
            </a:endParaRPr>
          </a:p>
        </p:txBody>
      </p:sp>
      <p:sp>
        <p:nvSpPr>
          <p:cNvPr id="13315" name="Text Box 3"/>
          <p:cNvSpPr txBox="1">
            <a:spLocks noChangeArrowheads="1"/>
          </p:cNvSpPr>
          <p:nvPr/>
        </p:nvSpPr>
        <p:spPr bwMode="auto">
          <a:xfrm>
            <a:off x="1066800" y="3068960"/>
            <a:ext cx="7162800" cy="25384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s-ES_tradnl" altLang="es-AR" sz="3200" b="1" i="1" dirty="0"/>
              <a:t>Resolver problemas de Adaptación Externa</a:t>
            </a:r>
          </a:p>
          <a:p>
            <a:pPr algn="ctr" eaLnBrk="1" hangingPunct="1"/>
            <a:r>
              <a:rPr lang="es-ES_tradnl" altLang="es-AR" sz="3200" b="1" i="1" dirty="0" smtClean="0"/>
              <a:t>y</a:t>
            </a:r>
            <a:endParaRPr lang="es-ES_tradnl" altLang="es-AR" sz="3200" b="1" i="1" dirty="0"/>
          </a:p>
          <a:p>
            <a:pPr algn="ctr" eaLnBrk="1" hangingPunct="1"/>
            <a:r>
              <a:rPr lang="es-ES_tradnl" altLang="es-AR" sz="3200" b="1" i="1" dirty="0"/>
              <a:t>Resolver problemas de Integración Interna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3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3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ChangeArrowheads="1"/>
          </p:cNvSpPr>
          <p:nvPr/>
        </p:nvSpPr>
        <p:spPr bwMode="auto">
          <a:xfrm>
            <a:off x="539552" y="620688"/>
            <a:ext cx="823595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b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fr-FR" altLang="es-AR" sz="3900" b="1" dirty="0">
                <a:solidFill>
                  <a:schemeClr val="hlink"/>
                </a:solidFill>
              </a:rPr>
              <a:t>Problemas de integración interna</a:t>
            </a:r>
          </a:p>
        </p:txBody>
      </p:sp>
      <p:sp>
        <p:nvSpPr>
          <p:cNvPr id="14339" name="Text Box 3"/>
          <p:cNvSpPr txBox="1">
            <a:spLocks noChangeArrowheads="1"/>
          </p:cNvSpPr>
          <p:nvPr/>
        </p:nvSpPr>
        <p:spPr bwMode="auto">
          <a:xfrm>
            <a:off x="990600" y="1844675"/>
            <a:ext cx="8001000" cy="4524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buFontTx/>
              <a:buAutoNum type="arabicPeriod"/>
            </a:pPr>
            <a:r>
              <a:rPr lang="es-ES_tradnl" altLang="es-AR" sz="2400" b="1" i="1" dirty="0"/>
              <a:t>Lenguaje común y categorías conceptuales</a:t>
            </a:r>
          </a:p>
          <a:p>
            <a:pPr eaLnBrk="1" hangingPunct="1">
              <a:buFontTx/>
              <a:buAutoNum type="arabicPeriod"/>
            </a:pPr>
            <a:endParaRPr lang="es-ES_tradnl" altLang="es-AR" sz="2400" b="1" i="1" dirty="0"/>
          </a:p>
          <a:p>
            <a:pPr eaLnBrk="1" hangingPunct="1">
              <a:buFontTx/>
              <a:buAutoNum type="arabicPeriod"/>
            </a:pPr>
            <a:r>
              <a:rPr lang="es-ES_tradnl" altLang="es-AR" sz="2400" b="1" i="1" dirty="0"/>
              <a:t>Límites grupales y criterios para la inclusión y exclusión</a:t>
            </a:r>
          </a:p>
          <a:p>
            <a:pPr eaLnBrk="1" hangingPunct="1">
              <a:buFontTx/>
              <a:buAutoNum type="arabicPeriod"/>
            </a:pPr>
            <a:endParaRPr lang="es-ES_tradnl" altLang="es-AR" sz="2400" b="1" i="1" dirty="0"/>
          </a:p>
          <a:p>
            <a:pPr eaLnBrk="1" hangingPunct="1">
              <a:buFontTx/>
              <a:buAutoNum type="arabicPeriod"/>
            </a:pPr>
            <a:r>
              <a:rPr lang="es-ES_tradnl" altLang="es-AR" sz="2400" b="1" i="1" dirty="0"/>
              <a:t>Poder y jerarquía</a:t>
            </a:r>
          </a:p>
          <a:p>
            <a:pPr eaLnBrk="1" hangingPunct="1">
              <a:buFontTx/>
              <a:buAutoNum type="arabicPeriod"/>
            </a:pPr>
            <a:endParaRPr lang="es-ES_tradnl" altLang="es-AR" sz="2400" b="1" i="1" dirty="0"/>
          </a:p>
          <a:p>
            <a:pPr eaLnBrk="1" hangingPunct="1">
              <a:buFontTx/>
              <a:buAutoNum type="arabicPeriod"/>
            </a:pPr>
            <a:r>
              <a:rPr lang="es-ES_tradnl" altLang="es-AR" sz="2400" b="1" i="1" dirty="0"/>
              <a:t>Intimidad, amistad, amor</a:t>
            </a:r>
          </a:p>
          <a:p>
            <a:pPr eaLnBrk="1" hangingPunct="1">
              <a:buFontTx/>
              <a:buAutoNum type="arabicPeriod"/>
            </a:pPr>
            <a:endParaRPr lang="es-ES_tradnl" altLang="es-AR" sz="2400" b="1" i="1" dirty="0"/>
          </a:p>
          <a:p>
            <a:pPr eaLnBrk="1" hangingPunct="1">
              <a:buFontTx/>
              <a:buAutoNum type="arabicPeriod"/>
            </a:pPr>
            <a:r>
              <a:rPr lang="es-ES_tradnl" altLang="es-AR" sz="2400" b="1" i="1" dirty="0"/>
              <a:t>Recompensas y </a:t>
            </a:r>
            <a:r>
              <a:rPr lang="es-ES_tradnl" altLang="es-AR" sz="2400" b="1" i="1" dirty="0" smtClean="0"/>
              <a:t>castigos</a:t>
            </a:r>
            <a:endParaRPr lang="es-ES_tradnl" altLang="es-AR" sz="2400" b="1" i="1" dirty="0"/>
          </a:p>
          <a:p>
            <a:pPr eaLnBrk="1" hangingPunct="1">
              <a:buFontTx/>
              <a:buAutoNum type="arabicPeriod"/>
            </a:pPr>
            <a:endParaRPr lang="es-ES_tradnl" altLang="es-AR" sz="2400" b="1" i="1" dirty="0"/>
          </a:p>
          <a:p>
            <a:pPr eaLnBrk="1" hangingPunct="1">
              <a:buFontTx/>
              <a:buAutoNum type="arabicPeriod"/>
            </a:pPr>
            <a:r>
              <a:rPr lang="es-ES_tradnl" altLang="es-AR" sz="2400" b="1" i="1" dirty="0"/>
              <a:t>Ideología y “religión”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3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3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3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3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3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3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3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3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3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3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433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433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ChangeArrowheads="1"/>
          </p:cNvSpPr>
          <p:nvPr/>
        </p:nvSpPr>
        <p:spPr bwMode="auto">
          <a:xfrm>
            <a:off x="179512" y="533400"/>
            <a:ext cx="8964488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b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fr-FR" altLang="es-AR" sz="4000" b="1" dirty="0">
                <a:solidFill>
                  <a:schemeClr val="hlink"/>
                </a:solidFill>
              </a:rPr>
              <a:t>Problemas de adaptación externa</a:t>
            </a:r>
          </a:p>
        </p:txBody>
      </p:sp>
      <p:sp>
        <p:nvSpPr>
          <p:cNvPr id="15363" name="Text Box 3"/>
          <p:cNvSpPr txBox="1">
            <a:spLocks noChangeArrowheads="1"/>
          </p:cNvSpPr>
          <p:nvPr/>
        </p:nvSpPr>
        <p:spPr bwMode="auto">
          <a:xfrm>
            <a:off x="1692275" y="2133600"/>
            <a:ext cx="7162800" cy="3935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buFontTx/>
              <a:buAutoNum type="arabicPeriod"/>
            </a:pPr>
            <a:r>
              <a:rPr lang="es-ES_tradnl" altLang="es-AR" sz="2800" b="1" i="1" dirty="0"/>
              <a:t>Misión y </a:t>
            </a:r>
            <a:r>
              <a:rPr lang="es-ES_tradnl" altLang="es-AR" sz="2800" b="1" i="1" dirty="0" smtClean="0"/>
              <a:t>estrategia</a:t>
            </a:r>
            <a:endParaRPr lang="es-ES_tradnl" altLang="es-AR" sz="2800" b="1" i="1" dirty="0"/>
          </a:p>
          <a:p>
            <a:pPr eaLnBrk="1" hangingPunct="1">
              <a:buFontTx/>
              <a:buAutoNum type="arabicPeriod"/>
            </a:pPr>
            <a:endParaRPr lang="es-ES_tradnl" altLang="es-AR" sz="2800" b="1" i="1" dirty="0"/>
          </a:p>
          <a:p>
            <a:pPr eaLnBrk="1" hangingPunct="1">
              <a:buFontTx/>
              <a:buAutoNum type="arabicPeriod"/>
            </a:pPr>
            <a:r>
              <a:rPr lang="es-ES_tradnl" altLang="es-AR" sz="2800" b="1" i="1" dirty="0"/>
              <a:t>Metas</a:t>
            </a:r>
          </a:p>
          <a:p>
            <a:pPr eaLnBrk="1" hangingPunct="1">
              <a:buFontTx/>
              <a:buAutoNum type="arabicPeriod"/>
            </a:pPr>
            <a:endParaRPr lang="es-ES_tradnl" altLang="es-AR" sz="2800" b="1" i="1" dirty="0"/>
          </a:p>
          <a:p>
            <a:pPr eaLnBrk="1" hangingPunct="1">
              <a:buFontTx/>
              <a:buAutoNum type="arabicPeriod"/>
            </a:pPr>
            <a:r>
              <a:rPr lang="es-ES_tradnl" altLang="es-AR" sz="2800" b="1" i="1" dirty="0"/>
              <a:t>Medios</a:t>
            </a:r>
          </a:p>
          <a:p>
            <a:pPr eaLnBrk="1" hangingPunct="1">
              <a:buFontTx/>
              <a:buAutoNum type="arabicPeriod"/>
            </a:pPr>
            <a:endParaRPr lang="es-ES_tradnl" altLang="es-AR" sz="2800" b="1" i="1" dirty="0"/>
          </a:p>
          <a:p>
            <a:pPr eaLnBrk="1" hangingPunct="1">
              <a:buFontTx/>
              <a:buAutoNum type="arabicPeriod"/>
            </a:pPr>
            <a:r>
              <a:rPr lang="es-ES_tradnl" altLang="es-AR" sz="2800" b="1" i="1" dirty="0"/>
              <a:t>Criterios de </a:t>
            </a:r>
            <a:r>
              <a:rPr lang="es-ES_tradnl" altLang="es-AR" sz="2800" b="1" i="1" dirty="0" smtClean="0"/>
              <a:t>medición</a:t>
            </a:r>
            <a:endParaRPr lang="es-ES_tradnl" altLang="es-AR" sz="2800" b="1" i="1" dirty="0"/>
          </a:p>
          <a:p>
            <a:pPr eaLnBrk="1" hangingPunct="1">
              <a:buFontTx/>
              <a:buAutoNum type="arabicPeriod"/>
            </a:pPr>
            <a:endParaRPr lang="es-ES_tradnl" altLang="es-AR" sz="2800" b="1" i="1" dirty="0"/>
          </a:p>
          <a:p>
            <a:pPr eaLnBrk="1" hangingPunct="1">
              <a:buFontTx/>
              <a:buAutoNum type="arabicPeriod"/>
            </a:pPr>
            <a:r>
              <a:rPr lang="es-ES_tradnl" altLang="es-AR" sz="2800" b="1" i="1" dirty="0"/>
              <a:t>Corrección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3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3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3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3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3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3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3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3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3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3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536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536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6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>
          <a:xfrm>
            <a:off x="251521" y="620713"/>
            <a:ext cx="8497192" cy="1171575"/>
          </a:xfrm>
        </p:spPr>
        <p:txBody>
          <a:bodyPr/>
          <a:lstStyle/>
          <a:p>
            <a:pPr eaLnBrk="1" hangingPunct="1"/>
            <a:r>
              <a:rPr lang="fr-FR" altLang="es-AR" b="1" dirty="0" smtClean="0">
                <a:solidFill>
                  <a:srgbClr val="00B0F0"/>
                </a:solidFill>
              </a:rPr>
              <a:t>Metodología</a:t>
            </a:r>
            <a:r>
              <a:rPr lang="fr-FR" altLang="es-AR" sz="4000" b="1" dirty="0" smtClean="0">
                <a:solidFill>
                  <a:srgbClr val="00B0F0"/>
                </a:solidFill>
              </a:rPr>
              <a:t> </a:t>
            </a:r>
            <a:r>
              <a:rPr lang="fr-FR" altLang="es-AR" sz="4000" b="1" dirty="0" smtClean="0">
                <a:solidFill>
                  <a:srgbClr val="00B0F0"/>
                </a:solidFill>
              </a:rPr>
              <a:t>para estudiar la cultura </a:t>
            </a:r>
            <a:endParaRPr lang="fr-FR" altLang="es-AR" sz="5400" b="1" dirty="0" smtClean="0">
              <a:solidFill>
                <a:srgbClr val="00B0F0"/>
              </a:solidFill>
            </a:endParaRP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34543" y="2564904"/>
            <a:ext cx="8281169" cy="4025503"/>
          </a:xfrm>
        </p:spPr>
        <p:txBody>
          <a:bodyPr/>
          <a:lstStyle/>
          <a:p>
            <a:pPr eaLnBrk="1" hangingPunct="1">
              <a:lnSpc>
                <a:spcPct val="80000"/>
              </a:lnSpc>
              <a:buFontTx/>
              <a:buNone/>
            </a:pPr>
            <a:r>
              <a:rPr lang="fr-FR" altLang="es-AR" sz="2800" b="1" dirty="0" smtClean="0">
                <a:solidFill>
                  <a:srgbClr val="FFFF00"/>
                </a:solidFill>
              </a:rPr>
              <a:t>Enfoque clínico</a:t>
            </a:r>
            <a:r>
              <a:rPr lang="fr-FR" altLang="es-AR" sz="2800" b="1" dirty="0" smtClean="0"/>
              <a:t>:</a:t>
            </a:r>
            <a:r>
              <a:rPr lang="fr-FR" altLang="es-AR" sz="2800" dirty="0" smtClean="0"/>
              <a:t> informantes integrados y com-prometidos, con antigüedad en la organización </a:t>
            </a:r>
          </a:p>
          <a:p>
            <a:pPr algn="just" eaLnBrk="1" hangingPunct="1">
              <a:lnSpc>
                <a:spcPct val="80000"/>
              </a:lnSpc>
              <a:buFontTx/>
              <a:buNone/>
            </a:pPr>
            <a:endParaRPr lang="fr-FR" altLang="es-AR" sz="2800" dirty="0" smtClean="0"/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fr-FR" altLang="es-AR" sz="2800" b="1" dirty="0" smtClean="0">
                <a:solidFill>
                  <a:srgbClr val="FFFF00"/>
                </a:solidFill>
              </a:rPr>
              <a:t>Objetivo </a:t>
            </a:r>
            <a:r>
              <a:rPr lang="fr-FR" altLang="es-AR" sz="2800" b="1" dirty="0" smtClean="0">
                <a:solidFill>
                  <a:srgbClr val="FFFF00"/>
                </a:solidFill>
              </a:rPr>
              <a:t>de la entrevista</a:t>
            </a:r>
            <a:r>
              <a:rPr lang="fr-FR" altLang="es-AR" sz="2800" b="1" dirty="0" smtClean="0"/>
              <a:t>:</a:t>
            </a:r>
            <a:endParaRPr lang="fr-FR" altLang="es-AR" dirty="0" smtClean="0"/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fr-FR" altLang="es-AR" dirty="0" smtClean="0"/>
              <a:t>   </a:t>
            </a:r>
            <a:r>
              <a:rPr lang="fr-FR" altLang="es-AR" sz="2800" dirty="0" smtClean="0"/>
              <a:t>Reconstruir </a:t>
            </a:r>
            <a:r>
              <a:rPr lang="fr-FR" altLang="es-AR" sz="2800" b="1" dirty="0" smtClean="0"/>
              <a:t>históricamente</a:t>
            </a:r>
            <a:r>
              <a:rPr lang="fr-FR" altLang="es-AR" sz="2800" dirty="0" smtClean="0"/>
              <a:t> la forma en que el grupo resolvió sus problemas </a:t>
            </a:r>
            <a:r>
              <a:rPr lang="fr-FR" altLang="es-AR" sz="2800" dirty="0" smtClean="0"/>
              <a:t>y </a:t>
            </a:r>
            <a:r>
              <a:rPr lang="fr-FR" altLang="es-AR" sz="2800" dirty="0" smtClean="0"/>
              <a:t>las soluciones que fueron reiteradamente  exitosas, hasta quedar asumidas</a:t>
            </a:r>
            <a:r>
              <a:rPr lang="fr-FR" altLang="es-AR" sz="3600" dirty="0" smtClean="0"/>
              <a:t> </a:t>
            </a:r>
            <a:endParaRPr lang="fr-FR" altLang="es-AR" dirty="0" smtClean="0"/>
          </a:p>
          <a:p>
            <a:pPr eaLnBrk="1" hangingPunct="1"/>
            <a:endParaRPr lang="fr-FR" altLang="es-AR" sz="28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11560" y="152400"/>
            <a:ext cx="8027987" cy="6705600"/>
          </a:xfrm>
        </p:spPr>
        <p:txBody>
          <a:bodyPr/>
          <a:lstStyle/>
          <a:p>
            <a:pPr eaLnBrk="1" hangingPunct="1">
              <a:lnSpc>
                <a:spcPct val="80000"/>
              </a:lnSpc>
              <a:buFontTx/>
              <a:buNone/>
            </a:pPr>
            <a:r>
              <a:rPr lang="fr-FR" altLang="es-AR" b="1" dirty="0" smtClean="0"/>
              <a:t>                                                                                                                   </a:t>
            </a:r>
            <a:r>
              <a:rPr lang="fr-FR" altLang="es-AR" sz="4000" b="1" dirty="0" smtClean="0"/>
              <a:t>                 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fr-FR" altLang="es-AR" sz="4000" dirty="0" err="1" smtClean="0">
                <a:solidFill>
                  <a:schemeClr val="hlink"/>
                </a:solidFill>
              </a:rPr>
              <a:t>Procedimiento</a:t>
            </a:r>
            <a:r>
              <a:rPr lang="fr-FR" altLang="es-AR" sz="4000" dirty="0" smtClean="0">
                <a:solidFill>
                  <a:schemeClr val="hlink"/>
                </a:solidFill>
              </a:rPr>
              <a:t> </a:t>
            </a:r>
            <a:r>
              <a:rPr lang="fr-FR" altLang="es-AR" sz="4000" dirty="0" err="1" smtClean="0">
                <a:solidFill>
                  <a:schemeClr val="hlink"/>
                </a:solidFill>
              </a:rPr>
              <a:t>básico</a:t>
            </a:r>
            <a:endParaRPr lang="fr-FR" altLang="es-AR" sz="4000" dirty="0" smtClean="0">
              <a:solidFill>
                <a:schemeClr val="hlink"/>
              </a:solidFill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fr-FR" altLang="es-AR" dirty="0" smtClean="0"/>
              <a:t>  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fr-FR" altLang="es-AR" dirty="0" smtClean="0"/>
              <a:t>   </a:t>
            </a:r>
            <a:r>
              <a:rPr lang="fr-FR" altLang="es-AR" dirty="0" smtClean="0"/>
              <a:t>Interrogar </a:t>
            </a:r>
            <a:r>
              <a:rPr lang="fr-FR" altLang="es-AR" dirty="0" smtClean="0"/>
              <a:t>sobre los </a:t>
            </a:r>
            <a:r>
              <a:rPr lang="fr-FR" altLang="es-AR" u="sng" dirty="0" smtClean="0">
                <a:solidFill>
                  <a:srgbClr val="FFFF00"/>
                </a:solidFill>
              </a:rPr>
              <a:t>sucesos críticos</a:t>
            </a:r>
            <a:r>
              <a:rPr lang="fr-FR" altLang="es-AR" dirty="0" smtClean="0">
                <a:solidFill>
                  <a:srgbClr val="FFFF00"/>
                </a:solidFill>
              </a:rPr>
              <a:t> </a:t>
            </a:r>
            <a:r>
              <a:rPr lang="fr-FR" altLang="es-AR" dirty="0" smtClean="0"/>
              <a:t>de la historia del grupo, empleando </a:t>
            </a:r>
            <a:r>
              <a:rPr lang="fr-FR" altLang="es-AR" dirty="0" smtClean="0"/>
              <a:t>las </a:t>
            </a:r>
            <a:r>
              <a:rPr lang="fr-FR" altLang="es-AR" dirty="0" smtClean="0"/>
              <a:t>para asegurarse de que todo está siendo abarcado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fr-FR" altLang="es-AR" sz="2800" dirty="0" smtClean="0"/>
          </a:p>
          <a:p>
            <a:pPr eaLnBrk="1" hangingPunct="1">
              <a:lnSpc>
                <a:spcPct val="80000"/>
              </a:lnSpc>
            </a:pPr>
            <a:r>
              <a:rPr lang="fr-FR" altLang="es-AR" sz="2800" dirty="0" smtClean="0"/>
              <a:t> </a:t>
            </a:r>
            <a:r>
              <a:rPr lang="fr-FR" altLang="es-AR" dirty="0" err="1" smtClean="0"/>
              <a:t>Nuestro</a:t>
            </a:r>
            <a:r>
              <a:rPr lang="fr-FR" altLang="es-AR" dirty="0" smtClean="0"/>
              <a:t> </a:t>
            </a:r>
            <a:r>
              <a:rPr lang="fr-FR" altLang="es-AR" dirty="0" err="1" smtClean="0"/>
              <a:t>interlocutor</a:t>
            </a:r>
            <a:r>
              <a:rPr lang="fr-FR" altLang="es-AR" dirty="0" smtClean="0"/>
              <a:t> </a:t>
            </a:r>
            <a:r>
              <a:rPr lang="fr-FR" altLang="es-AR" dirty="0" err="1" smtClean="0"/>
              <a:t>debe</a:t>
            </a:r>
            <a:r>
              <a:rPr lang="fr-FR" altLang="es-AR" dirty="0" smtClean="0"/>
              <a:t> </a:t>
            </a:r>
            <a:r>
              <a:rPr lang="fr-FR" altLang="es-AR" dirty="0" err="1" smtClean="0"/>
              <a:t>recapitular</a:t>
            </a:r>
            <a:r>
              <a:rPr lang="fr-FR" altLang="es-AR" dirty="0" smtClean="0"/>
              <a:t> la historia de la </a:t>
            </a:r>
            <a:r>
              <a:rPr lang="fr-FR" altLang="es-AR" dirty="0" err="1" smtClean="0"/>
              <a:t>unidad</a:t>
            </a:r>
            <a:r>
              <a:rPr lang="fr-FR" altLang="es-AR" dirty="0" smtClean="0"/>
              <a:t> que </a:t>
            </a:r>
            <a:r>
              <a:rPr lang="fr-FR" altLang="es-AR" dirty="0" err="1" smtClean="0"/>
              <a:t>estudia</a:t>
            </a:r>
            <a:r>
              <a:rPr lang="fr-FR" altLang="es-AR" dirty="0" smtClean="0"/>
              <a:t>, para </a:t>
            </a:r>
            <a:r>
              <a:rPr lang="fr-FR" altLang="es-AR" dirty="0" err="1" smtClean="0"/>
              <a:t>descubrir</a:t>
            </a:r>
            <a:r>
              <a:rPr lang="fr-FR" altLang="es-AR" dirty="0" smtClean="0"/>
              <a:t> </a:t>
            </a:r>
            <a:r>
              <a:rPr lang="fr-FR" altLang="es-AR" dirty="0" err="1" smtClean="0"/>
              <a:t>problemas</a:t>
            </a:r>
            <a:r>
              <a:rPr lang="fr-FR" altLang="es-AR" dirty="0" smtClean="0"/>
              <a:t> </a:t>
            </a:r>
            <a:r>
              <a:rPr lang="fr-FR" altLang="es-AR" dirty="0" err="1" smtClean="0"/>
              <a:t>históricos</a:t>
            </a:r>
            <a:r>
              <a:rPr lang="fr-FR" altLang="es-AR" dirty="0" smtClean="0"/>
              <a:t> </a:t>
            </a:r>
            <a:r>
              <a:rPr lang="fr-FR" altLang="es-AR" dirty="0" err="1" smtClean="0"/>
              <a:t>críticos</a:t>
            </a:r>
            <a:r>
              <a:rPr lang="fr-FR" altLang="es-AR" dirty="0" smtClean="0"/>
              <a:t> y </a:t>
            </a:r>
            <a:r>
              <a:rPr lang="fr-FR" altLang="es-AR" dirty="0" err="1" smtClean="0"/>
              <a:t>quiénes</a:t>
            </a:r>
            <a:r>
              <a:rPr lang="fr-FR" altLang="es-AR" dirty="0" smtClean="0"/>
              <a:t> y </a:t>
            </a:r>
            <a:r>
              <a:rPr lang="fr-FR" altLang="es-AR" dirty="0" err="1" smtClean="0"/>
              <a:t>cómo</a:t>
            </a:r>
            <a:r>
              <a:rPr lang="fr-FR" altLang="es-AR" dirty="0" smtClean="0"/>
              <a:t> los </a:t>
            </a:r>
            <a:r>
              <a:rPr lang="fr-FR" altLang="es-AR" dirty="0" err="1" smtClean="0"/>
              <a:t>resolvieron</a:t>
            </a:r>
            <a:r>
              <a:rPr lang="fr-FR" altLang="es-AR" i="1" dirty="0" smtClean="0"/>
              <a:t> </a:t>
            </a:r>
            <a:br>
              <a:rPr lang="fr-FR" altLang="es-AR" i="1" dirty="0" smtClean="0"/>
            </a:br>
            <a:endParaRPr lang="fr-FR" altLang="es-AR" sz="3600" dirty="0" smtClean="0"/>
          </a:p>
          <a:p>
            <a:pPr algn="ctr" eaLnBrk="1" hangingPunct="1">
              <a:lnSpc>
                <a:spcPct val="80000"/>
              </a:lnSpc>
              <a:buFontTx/>
              <a:buNone/>
            </a:pPr>
            <a:endParaRPr lang="fr-FR" altLang="es-AR" sz="2800" dirty="0" smtClean="0"/>
          </a:p>
          <a:p>
            <a:pPr eaLnBrk="1" hangingPunct="1"/>
            <a:endParaRPr lang="fr-FR" altLang="es-AR" sz="24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1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457200" y="6245225"/>
            <a:ext cx="2133600" cy="476250"/>
          </a:xfrm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/>
            <a:fld id="{3F5AD82A-904D-456B-B2FC-7C3CAD8AFA16}" type="slidenum">
              <a:rPr lang="fr-FR" altLang="es-AR" smtClean="0"/>
              <a:pPr algn="l" eaLnBrk="1" hangingPunct="1"/>
              <a:t>16</a:t>
            </a:fld>
            <a:endParaRPr lang="fr-FR" altLang="es-AR" smtClean="0"/>
          </a:p>
        </p:txBody>
      </p:sp>
      <p:sp>
        <p:nvSpPr>
          <p:cNvPr id="18435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s-AR" altLang="es-AR" smtClean="0"/>
              <a:t>Cultura de seguridad </a:t>
            </a:r>
          </a:p>
        </p:txBody>
      </p:sp>
      <p:sp>
        <p:nvSpPr>
          <p:cNvPr id="495619" name="Text Box 3"/>
          <p:cNvSpPr txBox="1">
            <a:spLocks noChangeArrowheads="1"/>
          </p:cNvSpPr>
          <p:nvPr/>
        </p:nvSpPr>
        <p:spPr bwMode="auto">
          <a:xfrm>
            <a:off x="2552700" y="1825625"/>
            <a:ext cx="4902200" cy="83026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0" hangingPunct="0">
              <a:spcBef>
                <a:spcPct val="50000"/>
              </a:spcBef>
              <a:defRPr/>
            </a:pPr>
            <a:r>
              <a:rPr lang="es-AR" sz="2400" b="1" dirty="0" smtClean="0">
                <a:latin typeface="Arial Narrow" pitchFamily="34" charset="0"/>
              </a:rPr>
              <a:t>Compromiso del </a:t>
            </a:r>
            <a:r>
              <a:rPr lang="es-AR" sz="2400" b="1" dirty="0" err="1" smtClean="0">
                <a:latin typeface="Arial Narrow" pitchFamily="34" charset="0"/>
              </a:rPr>
              <a:t>management</a:t>
            </a:r>
            <a:r>
              <a:rPr lang="es-AR" sz="2400" b="1" dirty="0" smtClean="0">
                <a:latin typeface="Arial Narrow" pitchFamily="34" charset="0"/>
              </a:rPr>
              <a:t>                                                 </a:t>
            </a:r>
            <a:r>
              <a:rPr lang="es-AR" sz="2400" b="1" dirty="0" smtClean="0">
                <a:solidFill>
                  <a:srgbClr val="FF0000"/>
                </a:solidFill>
                <a:latin typeface="Arial Narrow" pitchFamily="34" charset="0"/>
              </a:rPr>
              <a:t>-- </a:t>
            </a:r>
            <a:r>
              <a:rPr lang="es-AR" sz="2400" b="1" dirty="0" smtClean="0">
                <a:latin typeface="Arial Narrow" pitchFamily="34" charset="0"/>
              </a:rPr>
              <a:t>                          </a:t>
            </a:r>
            <a:r>
              <a:rPr lang="es-AR" sz="2400" b="1" dirty="0" smtClean="0">
                <a:solidFill>
                  <a:srgbClr val="FF0000"/>
                </a:solidFill>
                <a:latin typeface="Arial Narrow" pitchFamily="34" charset="0"/>
              </a:rPr>
              <a:t>+</a:t>
            </a:r>
          </a:p>
        </p:txBody>
      </p:sp>
      <p:sp>
        <p:nvSpPr>
          <p:cNvPr id="495620" name="Text Box 4"/>
          <p:cNvSpPr txBox="1">
            <a:spLocks noChangeArrowheads="1"/>
          </p:cNvSpPr>
          <p:nvPr/>
        </p:nvSpPr>
        <p:spPr bwMode="auto">
          <a:xfrm>
            <a:off x="608013" y="2330450"/>
            <a:ext cx="1947862" cy="332398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0" hangingPunct="0">
              <a:spcBef>
                <a:spcPct val="50000"/>
              </a:spcBef>
              <a:defRPr/>
            </a:pPr>
            <a:r>
              <a:rPr lang="es-AR" sz="2400" b="1" dirty="0" smtClean="0">
                <a:latin typeface="Arial Narrow" pitchFamily="34" charset="0"/>
              </a:rPr>
              <a:t>Compromiso del personal</a:t>
            </a:r>
          </a:p>
          <a:p>
            <a:pPr algn="ctr" eaLnBrk="0" hangingPunct="0">
              <a:spcBef>
                <a:spcPct val="50000"/>
              </a:spcBef>
              <a:defRPr/>
            </a:pPr>
            <a:r>
              <a:rPr lang="es-AR" sz="2800" b="1" dirty="0" smtClean="0">
                <a:solidFill>
                  <a:srgbClr val="FF0000"/>
                </a:solidFill>
                <a:latin typeface="Arial Narrow" pitchFamily="34" charset="0"/>
              </a:rPr>
              <a:t>+</a:t>
            </a:r>
          </a:p>
          <a:p>
            <a:pPr algn="ctr" eaLnBrk="0" hangingPunct="0">
              <a:spcBef>
                <a:spcPct val="50000"/>
              </a:spcBef>
              <a:defRPr/>
            </a:pPr>
            <a:endParaRPr lang="es-AR" sz="2400" b="1" dirty="0" smtClean="0">
              <a:latin typeface="Arial Narrow" pitchFamily="34" charset="0"/>
            </a:endParaRPr>
          </a:p>
          <a:p>
            <a:pPr algn="ctr" eaLnBrk="0" hangingPunct="0">
              <a:spcBef>
                <a:spcPct val="50000"/>
              </a:spcBef>
              <a:defRPr/>
            </a:pPr>
            <a:r>
              <a:rPr lang="es-AR" sz="3200" b="1" dirty="0" smtClean="0">
                <a:solidFill>
                  <a:srgbClr val="FF0000"/>
                </a:solidFill>
                <a:latin typeface="Arial Narrow" pitchFamily="34" charset="0"/>
              </a:rPr>
              <a:t>-</a:t>
            </a:r>
          </a:p>
          <a:p>
            <a:pPr algn="ctr" eaLnBrk="0" hangingPunct="0">
              <a:spcBef>
                <a:spcPct val="50000"/>
              </a:spcBef>
              <a:defRPr/>
            </a:pPr>
            <a:endParaRPr lang="es-AR" sz="2400" b="1" dirty="0" smtClean="0">
              <a:latin typeface="Arial Narrow" pitchFamily="34" charset="0"/>
            </a:endParaRPr>
          </a:p>
        </p:txBody>
      </p:sp>
      <p:sp>
        <p:nvSpPr>
          <p:cNvPr id="18438" name="Text Box 5"/>
          <p:cNvSpPr txBox="1">
            <a:spLocks noChangeArrowheads="1"/>
          </p:cNvSpPr>
          <p:nvPr/>
        </p:nvSpPr>
        <p:spPr bwMode="auto">
          <a:xfrm>
            <a:off x="2411413" y="3055938"/>
            <a:ext cx="49688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s-AR" altLang="es-AR" sz="2000" b="1" dirty="0">
                <a:latin typeface="Arial Narrow" pitchFamily="34" charset="0"/>
              </a:rPr>
              <a:t>         Tipo B (--, +)                 Tipo D ( +, + )            </a:t>
            </a:r>
          </a:p>
        </p:txBody>
      </p:sp>
      <p:sp>
        <p:nvSpPr>
          <p:cNvPr id="18439" name="Text Box 6"/>
          <p:cNvSpPr txBox="1">
            <a:spLocks noChangeArrowheads="1"/>
          </p:cNvSpPr>
          <p:nvPr/>
        </p:nvSpPr>
        <p:spPr bwMode="auto">
          <a:xfrm>
            <a:off x="2700338" y="3416300"/>
            <a:ext cx="2089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s-AR" altLang="es-AR" sz="2000" b="1">
                <a:latin typeface="Arial Narrow" pitchFamily="34" charset="0"/>
              </a:rPr>
              <a:t>Cultura de oficio</a:t>
            </a:r>
          </a:p>
        </p:txBody>
      </p:sp>
      <p:sp>
        <p:nvSpPr>
          <p:cNvPr id="18440" name="Text Box 7"/>
          <p:cNvSpPr txBox="1">
            <a:spLocks noChangeArrowheads="1"/>
          </p:cNvSpPr>
          <p:nvPr/>
        </p:nvSpPr>
        <p:spPr bwMode="auto">
          <a:xfrm>
            <a:off x="2700338" y="4279900"/>
            <a:ext cx="21590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s-AR" altLang="es-AR" sz="2000" b="1">
                <a:latin typeface="Arial Narrow" pitchFamily="34" charset="0"/>
              </a:rPr>
              <a:t>Tipo A ( --, -- ) </a:t>
            </a:r>
          </a:p>
        </p:txBody>
      </p:sp>
      <p:sp>
        <p:nvSpPr>
          <p:cNvPr id="18441" name="Text Box 8"/>
          <p:cNvSpPr txBox="1">
            <a:spLocks noChangeArrowheads="1"/>
          </p:cNvSpPr>
          <p:nvPr/>
        </p:nvSpPr>
        <p:spPr bwMode="auto">
          <a:xfrm>
            <a:off x="5148263" y="4352925"/>
            <a:ext cx="2089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s-AR" altLang="es-AR" sz="2000" b="1">
                <a:latin typeface="Arial Narrow" pitchFamily="34" charset="0"/>
              </a:rPr>
              <a:t>Tipo C ( +, -- )</a:t>
            </a:r>
          </a:p>
        </p:txBody>
      </p:sp>
      <p:sp>
        <p:nvSpPr>
          <p:cNvPr id="18442" name="Line 9"/>
          <p:cNvSpPr>
            <a:spLocks noChangeShapeType="1"/>
          </p:cNvSpPr>
          <p:nvPr/>
        </p:nvSpPr>
        <p:spPr bwMode="auto">
          <a:xfrm>
            <a:off x="2555875" y="1831975"/>
            <a:ext cx="4897438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AR"/>
          </a:p>
        </p:txBody>
      </p:sp>
      <p:sp>
        <p:nvSpPr>
          <p:cNvPr id="18443" name="Line 10"/>
          <p:cNvSpPr>
            <a:spLocks noChangeShapeType="1"/>
          </p:cNvSpPr>
          <p:nvPr/>
        </p:nvSpPr>
        <p:spPr bwMode="auto">
          <a:xfrm>
            <a:off x="2555875" y="1831975"/>
            <a:ext cx="0" cy="36734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AR"/>
          </a:p>
        </p:txBody>
      </p:sp>
      <p:sp>
        <p:nvSpPr>
          <p:cNvPr id="18444" name="Line 11"/>
          <p:cNvSpPr>
            <a:spLocks noChangeShapeType="1"/>
          </p:cNvSpPr>
          <p:nvPr/>
        </p:nvSpPr>
        <p:spPr bwMode="auto">
          <a:xfrm>
            <a:off x="7451725" y="1831975"/>
            <a:ext cx="0" cy="36734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AR"/>
          </a:p>
        </p:txBody>
      </p:sp>
      <p:sp>
        <p:nvSpPr>
          <p:cNvPr id="18445" name="Line 12"/>
          <p:cNvSpPr>
            <a:spLocks noChangeShapeType="1"/>
          </p:cNvSpPr>
          <p:nvPr/>
        </p:nvSpPr>
        <p:spPr bwMode="auto">
          <a:xfrm>
            <a:off x="611188" y="5505450"/>
            <a:ext cx="6840537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AR"/>
          </a:p>
        </p:txBody>
      </p:sp>
      <p:sp>
        <p:nvSpPr>
          <p:cNvPr id="18446" name="Line 13"/>
          <p:cNvSpPr>
            <a:spLocks noChangeShapeType="1"/>
          </p:cNvSpPr>
          <p:nvPr/>
        </p:nvSpPr>
        <p:spPr bwMode="auto">
          <a:xfrm flipV="1">
            <a:off x="611188" y="2336800"/>
            <a:ext cx="0" cy="31686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AR"/>
          </a:p>
        </p:txBody>
      </p:sp>
      <p:sp>
        <p:nvSpPr>
          <p:cNvPr id="18447" name="Line 14"/>
          <p:cNvSpPr>
            <a:spLocks noChangeShapeType="1"/>
          </p:cNvSpPr>
          <p:nvPr/>
        </p:nvSpPr>
        <p:spPr bwMode="auto">
          <a:xfrm>
            <a:off x="611188" y="2336800"/>
            <a:ext cx="1944687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AR"/>
          </a:p>
        </p:txBody>
      </p:sp>
      <p:sp>
        <p:nvSpPr>
          <p:cNvPr id="18448" name="Line 15"/>
          <p:cNvSpPr>
            <a:spLocks noChangeShapeType="1"/>
          </p:cNvSpPr>
          <p:nvPr/>
        </p:nvSpPr>
        <p:spPr bwMode="auto">
          <a:xfrm>
            <a:off x="2555875" y="2647950"/>
            <a:ext cx="489585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AR"/>
          </a:p>
        </p:txBody>
      </p:sp>
      <p:sp>
        <p:nvSpPr>
          <p:cNvPr id="18449" name="Line 16"/>
          <p:cNvSpPr>
            <a:spLocks noChangeShapeType="1"/>
          </p:cNvSpPr>
          <p:nvPr/>
        </p:nvSpPr>
        <p:spPr bwMode="auto">
          <a:xfrm flipH="1">
            <a:off x="4932363" y="2633663"/>
            <a:ext cx="14287" cy="28717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AR"/>
          </a:p>
        </p:txBody>
      </p:sp>
      <p:sp>
        <p:nvSpPr>
          <p:cNvPr id="18450" name="Line 17"/>
          <p:cNvSpPr>
            <a:spLocks noChangeShapeType="1"/>
          </p:cNvSpPr>
          <p:nvPr/>
        </p:nvSpPr>
        <p:spPr bwMode="auto">
          <a:xfrm>
            <a:off x="2555875" y="4137025"/>
            <a:ext cx="489585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AR"/>
          </a:p>
        </p:txBody>
      </p:sp>
      <p:sp>
        <p:nvSpPr>
          <p:cNvPr id="307218" name="Text Box 18"/>
          <p:cNvSpPr txBox="1">
            <a:spLocks noChangeArrowheads="1"/>
          </p:cNvSpPr>
          <p:nvPr/>
        </p:nvSpPr>
        <p:spPr bwMode="auto">
          <a:xfrm>
            <a:off x="7702550" y="1255713"/>
            <a:ext cx="1441450" cy="703262"/>
          </a:xfrm>
          <a:prstGeom prst="rect">
            <a:avLst/>
          </a:prstGeom>
          <a:solidFill>
            <a:srgbClr val="99CC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s-AR" altLang="es-AR" sz="1600" b="1">
                <a:solidFill>
                  <a:srgbClr val="FA3805"/>
                </a:solidFill>
              </a:rPr>
              <a:t>Performance</a:t>
            </a:r>
          </a:p>
          <a:p>
            <a:pPr algn="ctr" eaLnBrk="1" hangingPunct="1">
              <a:spcBef>
                <a:spcPct val="50000"/>
              </a:spcBef>
            </a:pPr>
            <a:r>
              <a:rPr lang="es-AR" altLang="es-AR" sz="1600" b="1">
                <a:solidFill>
                  <a:srgbClr val="FA3805"/>
                </a:solidFill>
              </a:rPr>
              <a:t>seguridad</a:t>
            </a:r>
            <a:r>
              <a:rPr lang="es-AR" altLang="es-AR" sz="1400" b="1"/>
              <a:t> </a:t>
            </a:r>
          </a:p>
        </p:txBody>
      </p:sp>
      <p:sp>
        <p:nvSpPr>
          <p:cNvPr id="18452" name="Text Box 19"/>
          <p:cNvSpPr txBox="1">
            <a:spLocks noChangeArrowheads="1"/>
          </p:cNvSpPr>
          <p:nvPr/>
        </p:nvSpPr>
        <p:spPr bwMode="auto">
          <a:xfrm>
            <a:off x="5003800" y="3489325"/>
            <a:ext cx="2089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s-AR" altLang="es-AR" sz="2000" b="1">
                <a:latin typeface="Arial Narrow" pitchFamily="34" charset="0"/>
              </a:rPr>
              <a:t>Cultura integrada</a:t>
            </a:r>
          </a:p>
        </p:txBody>
      </p:sp>
      <p:sp>
        <p:nvSpPr>
          <p:cNvPr id="18453" name="Text Box 20"/>
          <p:cNvSpPr txBox="1">
            <a:spLocks noChangeArrowheads="1"/>
          </p:cNvSpPr>
          <p:nvPr/>
        </p:nvSpPr>
        <p:spPr bwMode="auto">
          <a:xfrm>
            <a:off x="2843213" y="4713288"/>
            <a:ext cx="2089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s-AR" altLang="es-AR" sz="2000" b="1">
                <a:latin typeface="Arial Narrow" pitchFamily="34" charset="0"/>
              </a:rPr>
              <a:t>Cultura fatalista</a:t>
            </a:r>
          </a:p>
        </p:txBody>
      </p:sp>
      <p:sp>
        <p:nvSpPr>
          <p:cNvPr id="18454" name="Text Box 21"/>
          <p:cNvSpPr txBox="1">
            <a:spLocks noChangeArrowheads="1"/>
          </p:cNvSpPr>
          <p:nvPr/>
        </p:nvSpPr>
        <p:spPr bwMode="auto">
          <a:xfrm>
            <a:off x="5168900" y="4640263"/>
            <a:ext cx="2089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s-AR" altLang="es-AR" sz="2000" b="1">
                <a:latin typeface="Arial Narrow" pitchFamily="34" charset="0"/>
              </a:rPr>
              <a:t>Cultura gerencial</a:t>
            </a:r>
          </a:p>
        </p:txBody>
      </p:sp>
      <p:sp>
        <p:nvSpPr>
          <p:cNvPr id="307222" name="AutoShape 22"/>
          <p:cNvSpPr>
            <a:spLocks noChangeArrowheads="1"/>
          </p:cNvSpPr>
          <p:nvPr/>
        </p:nvSpPr>
        <p:spPr bwMode="auto">
          <a:xfrm rot="3500090">
            <a:off x="4926013" y="469900"/>
            <a:ext cx="485775" cy="6810375"/>
          </a:xfrm>
          <a:prstGeom prst="upArrow">
            <a:avLst>
              <a:gd name="adj1" fmla="val 50000"/>
              <a:gd name="adj2" fmla="val 350490"/>
            </a:avLst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252000" rIns="252000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endParaRPr lang="es-ES_tradnl" altLang="es-AR"/>
          </a:p>
        </p:txBody>
      </p:sp>
      <p:sp>
        <p:nvSpPr>
          <p:cNvPr id="18456" name="Text Box 23"/>
          <p:cNvSpPr txBox="1">
            <a:spLocks noChangeArrowheads="1"/>
          </p:cNvSpPr>
          <p:nvPr/>
        </p:nvSpPr>
        <p:spPr bwMode="auto">
          <a:xfrm>
            <a:off x="5662613" y="5594350"/>
            <a:ext cx="268922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AR" altLang="es-AR" sz="1400" i="1"/>
              <a:t>Referencia : M. Simard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2000"/>
                                        <p:tgtEl>
                                          <p:spTgt spid="307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9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1" dur="500"/>
                                        <p:tgtEl>
                                          <p:spTgt spid="307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218" grpId="0" animBg="1"/>
      <p:bldP spid="30722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1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1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1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1750"/>
            <a:ext cx="9144000" cy="682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2 Título"/>
          <p:cNvSpPr>
            <a:spLocks noGrp="1"/>
          </p:cNvSpPr>
          <p:nvPr>
            <p:ph type="ctrTitle"/>
          </p:nvPr>
        </p:nvSpPr>
        <p:spPr>
          <a:xfrm>
            <a:off x="684213" y="188913"/>
            <a:ext cx="7772400" cy="1470025"/>
          </a:xfrm>
        </p:spPr>
        <p:txBody>
          <a:bodyPr/>
          <a:lstStyle/>
          <a:p>
            <a:pPr eaLnBrk="1" hangingPunct="1"/>
            <a:r>
              <a:rPr lang="es-AR" altLang="es-AR" dirty="0" smtClean="0">
                <a:solidFill>
                  <a:srgbClr val="00B0F0"/>
                </a:solidFill>
              </a:rPr>
              <a:t>Objetivos de hoy </a:t>
            </a:r>
          </a:p>
        </p:txBody>
      </p:sp>
      <p:sp>
        <p:nvSpPr>
          <p:cNvPr id="3075" name="3 Subtítulo"/>
          <p:cNvSpPr>
            <a:spLocks noGrp="1"/>
          </p:cNvSpPr>
          <p:nvPr>
            <p:ph type="subTitle" idx="1"/>
          </p:nvPr>
        </p:nvSpPr>
        <p:spPr>
          <a:xfrm>
            <a:off x="468313" y="1700213"/>
            <a:ext cx="8351837" cy="4105275"/>
          </a:xfrm>
        </p:spPr>
        <p:txBody>
          <a:bodyPr/>
          <a:lstStyle/>
          <a:p>
            <a:pPr marL="514350" indent="-514350" algn="l" eaLnBrk="1" hangingPunct="1">
              <a:buFontTx/>
              <a:buAutoNum type="arabicPeriod"/>
            </a:pPr>
            <a:r>
              <a:rPr lang="es-AR" altLang="es-AR" sz="2800" dirty="0" smtClean="0"/>
              <a:t>¿Determinar que es la cultura organizacional? </a:t>
            </a:r>
          </a:p>
          <a:p>
            <a:pPr marL="514350" indent="-514350" algn="l" eaLnBrk="1" hangingPunct="1">
              <a:buFontTx/>
              <a:buAutoNum type="arabicPeriod"/>
            </a:pPr>
            <a:endParaRPr lang="es-AR" altLang="es-AR" sz="2800" dirty="0" smtClean="0"/>
          </a:p>
          <a:p>
            <a:pPr marL="514350" indent="-514350" algn="l" eaLnBrk="1" hangingPunct="1">
              <a:buFontTx/>
              <a:buAutoNum type="arabicPeriod"/>
            </a:pPr>
            <a:r>
              <a:rPr lang="es-AR" altLang="es-AR" sz="2800" dirty="0" smtClean="0"/>
              <a:t>¿Cómo se la identifica y se la mide en una organización</a:t>
            </a:r>
          </a:p>
          <a:p>
            <a:pPr marL="514350" indent="-514350" algn="l" eaLnBrk="1" hangingPunct="1">
              <a:buFontTx/>
              <a:buAutoNum type="arabicPeriod"/>
            </a:pPr>
            <a:endParaRPr lang="es-AR" altLang="es-AR" sz="2800" dirty="0" smtClean="0"/>
          </a:p>
          <a:p>
            <a:pPr marL="514350" indent="-514350" algn="l" eaLnBrk="1" hangingPunct="1">
              <a:buFontTx/>
              <a:buAutoNum type="arabicPeriod"/>
            </a:pPr>
            <a:r>
              <a:rPr lang="es-AR" altLang="es-AR" sz="2800" dirty="0" smtClean="0"/>
              <a:t>¿Cuáles son sus distintos niveles? </a:t>
            </a:r>
          </a:p>
          <a:p>
            <a:pPr marL="514350" indent="-514350" algn="l" eaLnBrk="1" hangingPunct="1">
              <a:buFontTx/>
              <a:buAutoNum type="arabicPeriod"/>
            </a:pPr>
            <a:endParaRPr lang="es-AR" altLang="es-AR" sz="2800" dirty="0" smtClean="0"/>
          </a:p>
          <a:p>
            <a:pPr marL="514350" indent="-514350" algn="l" eaLnBrk="1" hangingPunct="1">
              <a:buFontTx/>
              <a:buAutoNum type="arabicPeriod"/>
            </a:pPr>
            <a:r>
              <a:rPr lang="es-AR" altLang="es-AR" sz="2800" dirty="0" smtClean="0"/>
              <a:t>¿Para qué sirve, cuál es su utilidad en el Management?</a:t>
            </a:r>
          </a:p>
          <a:p>
            <a:pPr marL="514350" indent="-514350" eaLnBrk="1" hangingPunct="1">
              <a:buFontTx/>
              <a:buAutoNum type="arabicPeriod"/>
            </a:pPr>
            <a:endParaRPr lang="es-AR" altLang="es-AR" dirty="0" smtClean="0"/>
          </a:p>
          <a:p>
            <a:pPr marL="514350" indent="-514350" eaLnBrk="1" hangingPunct="1"/>
            <a:endParaRPr lang="es-AR" altLang="es-AR" dirty="0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0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0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0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0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0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0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5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1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3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375" y="-14288"/>
            <a:ext cx="6480175" cy="687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1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63" y="0"/>
            <a:ext cx="9126537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CuadroTexto"/>
          <p:cNvSpPr txBox="1"/>
          <p:nvPr/>
        </p:nvSpPr>
        <p:spPr>
          <a:xfrm>
            <a:off x="971600" y="1052737"/>
            <a:ext cx="61206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dirty="0" smtClean="0">
                <a:solidFill>
                  <a:srgbClr val="FFC000"/>
                </a:solidFill>
              </a:rPr>
              <a:t>¿Que aprendimos hoy?</a:t>
            </a:r>
            <a:endParaRPr lang="es-ES" sz="4400" dirty="0">
              <a:solidFill>
                <a:srgbClr val="FFC000"/>
              </a:solidFill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2112836"/>
            <a:ext cx="6336704" cy="40365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19271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 hidden="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s-AR" altLang="es-AR" smtClean="0"/>
          </a:p>
        </p:txBody>
      </p:sp>
      <p:sp>
        <p:nvSpPr>
          <p:cNvPr id="4099" name="Rectangle 3" descr="cons_1206720688_1-1"/>
          <p:cNvSpPr>
            <a:spLocks noGrp="1" noChangeAspect="1" noChangeArrowheads="1"/>
          </p:cNvSpPr>
          <p:nvPr isPhoto="1"/>
        </p:nvSpPr>
        <p:spPr bwMode="auto">
          <a:xfrm>
            <a:off x="323528" y="1041059"/>
            <a:ext cx="8496944" cy="5594692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endParaRPr lang="es-AR" altLang="es-AR"/>
          </a:p>
        </p:txBody>
      </p:sp>
      <p:sp>
        <p:nvSpPr>
          <p:cNvPr id="4100" name="Rectangle 2"/>
          <p:cNvSpPr txBox="1">
            <a:spLocks noChangeArrowheads="1"/>
          </p:cNvSpPr>
          <p:nvPr/>
        </p:nvSpPr>
        <p:spPr bwMode="auto">
          <a:xfrm>
            <a:off x="757238" y="133350"/>
            <a:ext cx="7772400" cy="1008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s-AR" altLang="es-AR" sz="4400" b="1">
                <a:solidFill>
                  <a:schemeClr val="hlink"/>
                </a:solidFill>
              </a:rPr>
              <a:t>¿cultura organizacional?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 hidden="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s-AR" altLang="es-AR" smtClean="0"/>
          </a:p>
        </p:txBody>
      </p:sp>
      <p:sp>
        <p:nvSpPr>
          <p:cNvPr id="5123" name="Rectangle 3" descr="cons_1206720688_1-2"/>
          <p:cNvSpPr>
            <a:spLocks noGrp="1" noChangeAspect="1" noChangeArrowheads="1"/>
          </p:cNvSpPr>
          <p:nvPr isPhoto="1"/>
        </p:nvSpPr>
        <p:spPr bwMode="auto">
          <a:xfrm>
            <a:off x="83562" y="116631"/>
            <a:ext cx="9024942" cy="6350843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endParaRPr lang="es-AR" altLang="es-AR"/>
          </a:p>
        </p:txBody>
      </p:sp>
      <p:sp>
        <p:nvSpPr>
          <p:cNvPr id="5124" name="1 Rectángulo"/>
          <p:cNvSpPr>
            <a:spLocks noChangeArrowheads="1"/>
          </p:cNvSpPr>
          <p:nvPr/>
        </p:nvSpPr>
        <p:spPr bwMode="auto">
          <a:xfrm>
            <a:off x="7110413" y="6467475"/>
            <a:ext cx="18256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altLang="es-AR"/>
              <a:t>Charles Ebbets </a:t>
            </a:r>
            <a:endParaRPr lang="es-AR" altLang="es-A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2 Título"/>
          <p:cNvSpPr>
            <a:spLocks noGrp="1"/>
          </p:cNvSpPr>
          <p:nvPr>
            <p:ph type="ctrTitle"/>
          </p:nvPr>
        </p:nvSpPr>
        <p:spPr>
          <a:xfrm>
            <a:off x="179513" y="260648"/>
            <a:ext cx="8784975" cy="1470025"/>
          </a:xfrm>
        </p:spPr>
        <p:txBody>
          <a:bodyPr/>
          <a:lstStyle/>
          <a:p>
            <a:pPr eaLnBrk="1" hangingPunct="1"/>
            <a:r>
              <a:rPr lang="es-ES_tradnl" altLang="es-AR" b="1" dirty="0" smtClean="0">
                <a:solidFill>
                  <a:schemeClr val="hlink"/>
                </a:solidFill>
              </a:rPr>
              <a:t>¿Por qué hacemos lo que hacemos?</a:t>
            </a:r>
            <a:r>
              <a:rPr lang="es-AR" altLang="es-AR" b="1" dirty="0" smtClean="0"/>
              <a:t> </a:t>
            </a:r>
          </a:p>
        </p:txBody>
      </p:sp>
      <p:sp>
        <p:nvSpPr>
          <p:cNvPr id="6147" name="3 Subtítulo"/>
          <p:cNvSpPr>
            <a:spLocks noGrp="1"/>
          </p:cNvSpPr>
          <p:nvPr>
            <p:ph type="subTitle" idx="1"/>
          </p:nvPr>
        </p:nvSpPr>
        <p:spPr>
          <a:xfrm>
            <a:off x="395536" y="3886200"/>
            <a:ext cx="8568952" cy="1752600"/>
          </a:xfrm>
        </p:spPr>
        <p:txBody>
          <a:bodyPr/>
          <a:lstStyle/>
          <a:p>
            <a:pPr eaLnBrk="1" hangingPunct="1"/>
            <a:endParaRPr lang="es-AR" altLang="es-AR" dirty="0" smtClean="0"/>
          </a:p>
          <a:p>
            <a:pPr eaLnBrk="1" hangingPunct="1"/>
            <a:r>
              <a:rPr lang="es-AR" altLang="es-AR" dirty="0" smtClean="0">
                <a:solidFill>
                  <a:srgbClr val="FFFF00"/>
                </a:solidFill>
              </a:rPr>
              <a:t>“</a:t>
            </a:r>
            <a:r>
              <a:rPr lang="es-AR" altLang="es-AR" dirty="0" smtClean="0">
                <a:solidFill>
                  <a:srgbClr val="FFFF00"/>
                </a:solidFill>
              </a:rPr>
              <a:t>El paradigma de los monos”</a:t>
            </a:r>
          </a:p>
          <a:p>
            <a:pPr eaLnBrk="1" hangingPunct="1"/>
            <a:endParaRPr lang="es-AR" altLang="es-AR" dirty="0"/>
          </a:p>
          <a:p>
            <a:pPr eaLnBrk="1" hangingPunct="1"/>
            <a:r>
              <a:rPr lang="es-AR" altLang="es-AR" dirty="0">
                <a:hlinkClick r:id="rId2"/>
              </a:rPr>
              <a:t>https://</a:t>
            </a:r>
            <a:r>
              <a:rPr lang="es-AR" altLang="es-AR" dirty="0" smtClean="0">
                <a:hlinkClick r:id="rId2"/>
              </a:rPr>
              <a:t>www.youtube.com/watch?v=ecY9NQNPBDE</a:t>
            </a:r>
            <a:endParaRPr lang="es-AR" altLang="es-AR" dirty="0" smtClean="0"/>
          </a:p>
          <a:p>
            <a:pPr eaLnBrk="1" hangingPunct="1"/>
            <a:endParaRPr lang="es-AR" altLang="es-AR" dirty="0" smtClean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8506" y="1916832"/>
            <a:ext cx="3426988" cy="256693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990600" y="549275"/>
            <a:ext cx="7086600" cy="86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b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fr-FR" altLang="es-AR" sz="4400">
                <a:solidFill>
                  <a:schemeClr val="hlink"/>
                </a:solidFill>
              </a:rPr>
              <a:t>Definición </a:t>
            </a:r>
            <a:r>
              <a:rPr lang="fr-FR" altLang="es-AR" sz="2400">
                <a:solidFill>
                  <a:schemeClr val="hlink"/>
                </a:solidFill>
              </a:rPr>
              <a:t>(Edgar Schein)</a:t>
            </a:r>
          </a:p>
        </p:txBody>
      </p:sp>
      <p:sp>
        <p:nvSpPr>
          <p:cNvPr id="160771" name="Text Box 3"/>
          <p:cNvSpPr txBox="1">
            <a:spLocks noChangeArrowheads="1"/>
          </p:cNvSpPr>
          <p:nvPr/>
        </p:nvSpPr>
        <p:spPr bwMode="auto">
          <a:xfrm>
            <a:off x="179388" y="2492375"/>
            <a:ext cx="8305800" cy="3046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defRPr/>
            </a:pPr>
            <a:r>
              <a:rPr lang="es-ES_tradnl" sz="2400" dirty="0"/>
              <a:t> “Es un modelo de </a:t>
            </a:r>
            <a:r>
              <a:rPr lang="es-ES_tradnl" sz="2400" b="1" i="1" dirty="0">
                <a:solidFill>
                  <a:srgbClr val="FFFF00"/>
                </a:solidFill>
                <a:effectLst>
                  <a:outerShdw blurRad="38100" dist="38100" dir="2700000" algn="tl">
                    <a:srgbClr val="336699"/>
                  </a:outerShdw>
                </a:effectLst>
              </a:rPr>
              <a:t>Presunciones Básicas Subyacentes</a:t>
            </a:r>
            <a:r>
              <a:rPr lang="es-ES_tradnl" sz="2400" dirty="0">
                <a:solidFill>
                  <a:srgbClr val="FFFF00"/>
                </a:solidFill>
              </a:rPr>
              <a:t> </a:t>
            </a:r>
            <a:r>
              <a:rPr lang="es-ES_tradnl" sz="2400" dirty="0"/>
              <a:t>(inventadas, descubiertas o desarrolladas por un </a:t>
            </a:r>
            <a:r>
              <a:rPr lang="es-ES_tradnl" sz="2400" b="1" i="1" dirty="0">
                <a:effectLst>
                  <a:outerShdw blurRad="38100" dist="38100" dir="2700000" algn="tl">
                    <a:srgbClr val="336699"/>
                  </a:outerShdw>
                </a:effectLst>
              </a:rPr>
              <a:t>grupo</a:t>
            </a:r>
            <a:r>
              <a:rPr lang="es-ES_tradnl" sz="2400" dirty="0"/>
              <a:t> dado al ir aprendiendo a enfrentar </a:t>
            </a:r>
            <a:r>
              <a:rPr lang="es-ES_tradnl" sz="2400" b="1" i="1" dirty="0">
                <a:effectLst>
                  <a:outerShdw blurRad="38100" dist="38100" dir="2700000" algn="tl">
                    <a:srgbClr val="336699"/>
                  </a:outerShdw>
                </a:effectLst>
              </a:rPr>
              <a:t>problemas de adaptación externa e interna</a:t>
            </a:r>
            <a:r>
              <a:rPr lang="es-ES_tradnl" sz="2400" dirty="0"/>
              <a:t>), que han ejercido la suficiente </a:t>
            </a:r>
            <a:r>
              <a:rPr lang="es-ES_tradnl" sz="2400" b="1" i="1" dirty="0">
                <a:effectLst>
                  <a:outerShdw blurRad="38100" dist="38100" dir="2700000" algn="tl">
                    <a:srgbClr val="336699"/>
                  </a:outerShdw>
                </a:effectLst>
              </a:rPr>
              <a:t>influencia</a:t>
            </a:r>
            <a:r>
              <a:rPr lang="es-ES_tradnl" sz="2400" b="1" i="1" dirty="0"/>
              <a:t> </a:t>
            </a:r>
            <a:r>
              <a:rPr lang="es-ES_tradnl" sz="2400" dirty="0"/>
              <a:t>como para ser consideradas </a:t>
            </a:r>
            <a:r>
              <a:rPr lang="es-ES_tradnl" sz="2400" b="1" i="1" dirty="0">
                <a:effectLst>
                  <a:outerShdw blurRad="38100" dist="38100" dir="2700000" algn="tl">
                    <a:srgbClr val="336699"/>
                  </a:outerShdw>
                </a:effectLst>
              </a:rPr>
              <a:t>válidas</a:t>
            </a:r>
            <a:r>
              <a:rPr lang="es-ES_tradnl" sz="2400" dirty="0"/>
              <a:t> y, en consecuencia, ser enseñadas a los nuevos miembros como el </a:t>
            </a:r>
            <a:r>
              <a:rPr lang="es-ES_tradnl" sz="2400" b="1" i="1" dirty="0">
                <a:solidFill>
                  <a:srgbClr val="FFFF00"/>
                </a:solidFill>
                <a:effectLst>
                  <a:outerShdw blurRad="38100" dist="38100" dir="2700000" algn="tl">
                    <a:srgbClr val="336699"/>
                  </a:outerShdw>
                </a:effectLst>
              </a:rPr>
              <a:t>modo correcto de percibir, pensar y sentir esos problemas</a:t>
            </a:r>
            <a:r>
              <a:rPr lang="es-ES_tradnl" sz="2400" dirty="0"/>
              <a:t>”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ChangeArrowheads="1"/>
          </p:cNvSpPr>
          <p:nvPr/>
        </p:nvSpPr>
        <p:spPr bwMode="auto">
          <a:xfrm>
            <a:off x="914400" y="304800"/>
            <a:ext cx="7391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b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fr-FR" altLang="es-AR" sz="3600">
                <a:solidFill>
                  <a:schemeClr val="hlink"/>
                </a:solidFill>
              </a:rPr>
              <a:t>Niveles de la Cultura Organizacional</a:t>
            </a:r>
          </a:p>
        </p:txBody>
      </p:sp>
      <p:sp>
        <p:nvSpPr>
          <p:cNvPr id="9219" name="Rectangle 3"/>
          <p:cNvSpPr>
            <a:spLocks noChangeArrowheads="1"/>
          </p:cNvSpPr>
          <p:nvPr/>
        </p:nvSpPr>
        <p:spPr bwMode="auto">
          <a:xfrm>
            <a:off x="468313" y="2133600"/>
            <a:ext cx="3189287" cy="419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20000"/>
              </a:spcBef>
            </a:pPr>
            <a:r>
              <a:rPr lang="fr-FR" altLang="es-AR" sz="3200" b="1" dirty="0">
                <a:solidFill>
                  <a:srgbClr val="FFFF00"/>
                </a:solidFill>
              </a:rPr>
              <a:t>Artefactos</a:t>
            </a:r>
          </a:p>
          <a:p>
            <a:pPr eaLnBrk="1" hangingPunct="1">
              <a:lnSpc>
                <a:spcPct val="120000"/>
              </a:lnSpc>
              <a:spcBef>
                <a:spcPct val="20000"/>
              </a:spcBef>
              <a:buFontTx/>
              <a:buChar char="•"/>
            </a:pPr>
            <a:endParaRPr lang="fr-FR" altLang="es-AR" sz="3200" dirty="0"/>
          </a:p>
          <a:p>
            <a:pPr eaLnBrk="1" hangingPunct="1">
              <a:lnSpc>
                <a:spcPct val="120000"/>
              </a:lnSpc>
              <a:spcBef>
                <a:spcPct val="20000"/>
              </a:spcBef>
            </a:pPr>
            <a:r>
              <a:rPr lang="fr-FR" altLang="es-AR" sz="3200" b="1" dirty="0">
                <a:solidFill>
                  <a:srgbClr val="FFFF00"/>
                </a:solidFill>
              </a:rPr>
              <a:t>Valores</a:t>
            </a:r>
          </a:p>
          <a:p>
            <a:pPr eaLnBrk="1" hangingPunct="1">
              <a:lnSpc>
                <a:spcPct val="120000"/>
              </a:lnSpc>
              <a:spcBef>
                <a:spcPct val="20000"/>
              </a:spcBef>
              <a:buFontTx/>
              <a:buChar char="•"/>
            </a:pPr>
            <a:endParaRPr lang="fr-FR" altLang="es-AR" sz="3200" dirty="0"/>
          </a:p>
          <a:p>
            <a:pPr eaLnBrk="1" hangingPunct="1">
              <a:lnSpc>
                <a:spcPct val="120000"/>
              </a:lnSpc>
              <a:spcBef>
                <a:spcPct val="20000"/>
              </a:spcBef>
            </a:pPr>
            <a:r>
              <a:rPr lang="fr-FR" altLang="es-AR" sz="3200" b="1" dirty="0">
                <a:solidFill>
                  <a:srgbClr val="FFFF00"/>
                </a:solidFill>
              </a:rPr>
              <a:t>PBS</a:t>
            </a:r>
            <a:endParaRPr lang="fr-FR" altLang="es-AR" sz="2000" b="1" dirty="0">
              <a:solidFill>
                <a:srgbClr val="FFFF00"/>
              </a:solidFill>
            </a:endParaRPr>
          </a:p>
        </p:txBody>
      </p:sp>
      <p:sp>
        <p:nvSpPr>
          <p:cNvPr id="9220" name="Rectangle 4"/>
          <p:cNvSpPr>
            <a:spLocks noChangeArrowheads="1"/>
          </p:cNvSpPr>
          <p:nvPr/>
        </p:nvSpPr>
        <p:spPr bwMode="auto">
          <a:xfrm>
            <a:off x="3581400" y="2057400"/>
            <a:ext cx="5562600" cy="426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70000"/>
              </a:lnSpc>
              <a:spcBef>
                <a:spcPct val="20000"/>
              </a:spcBef>
            </a:pPr>
            <a:r>
              <a:rPr lang="es-ES_tradnl" altLang="es-AR" sz="3600" dirty="0"/>
              <a:t>  </a:t>
            </a:r>
            <a:r>
              <a:rPr lang="es-ES_tradnl" altLang="es-AR" sz="3200" dirty="0"/>
              <a:t>Punta del iceberg, de difícil interpretación</a:t>
            </a:r>
          </a:p>
          <a:p>
            <a:pPr eaLnBrk="1" hangingPunct="1">
              <a:lnSpc>
                <a:spcPct val="70000"/>
              </a:lnSpc>
              <a:spcBef>
                <a:spcPct val="20000"/>
              </a:spcBef>
            </a:pPr>
            <a:endParaRPr lang="es-ES_tradnl" altLang="es-AR" sz="3200" dirty="0"/>
          </a:p>
          <a:p>
            <a:pPr eaLnBrk="1" hangingPunct="1">
              <a:lnSpc>
                <a:spcPct val="70000"/>
              </a:lnSpc>
              <a:spcBef>
                <a:spcPct val="20000"/>
              </a:spcBef>
            </a:pPr>
            <a:r>
              <a:rPr lang="es-ES_tradnl" altLang="es-AR" sz="3200" dirty="0"/>
              <a:t>  Valores declamados, añadidos, pegados con alfileres. Son discutibles</a:t>
            </a:r>
          </a:p>
          <a:p>
            <a:pPr eaLnBrk="1" hangingPunct="1">
              <a:lnSpc>
                <a:spcPct val="110000"/>
              </a:lnSpc>
              <a:spcBef>
                <a:spcPct val="20000"/>
              </a:spcBef>
              <a:buFontTx/>
              <a:buChar char="•"/>
            </a:pPr>
            <a:endParaRPr lang="es-ES_tradnl" altLang="es-AR" dirty="0"/>
          </a:p>
          <a:p>
            <a:pPr eaLnBrk="1" hangingPunct="1">
              <a:lnSpc>
                <a:spcPct val="80000"/>
              </a:lnSpc>
              <a:spcBef>
                <a:spcPct val="20000"/>
              </a:spcBef>
            </a:pPr>
            <a:r>
              <a:rPr lang="es-ES_tradnl" altLang="es-AR" sz="3200" dirty="0"/>
              <a:t>  Valores </a:t>
            </a:r>
            <a:r>
              <a:rPr lang="es-AR" altLang="es-AR" sz="3200" dirty="0"/>
              <a:t>“</a:t>
            </a:r>
            <a:r>
              <a:rPr lang="es-ES_tradnl" altLang="es-AR" sz="3200" dirty="0"/>
              <a:t>en uso</a:t>
            </a:r>
            <a:r>
              <a:rPr lang="es-AR" altLang="es-AR" sz="3200" dirty="0"/>
              <a:t>”</a:t>
            </a:r>
            <a:r>
              <a:rPr lang="es-ES_tradnl" altLang="es-AR" sz="3200" dirty="0"/>
              <a:t>, hábitos. Son</a:t>
            </a:r>
            <a:r>
              <a:rPr lang="es-ES_tradnl" altLang="es-AR" sz="3600" dirty="0"/>
              <a:t> </a:t>
            </a:r>
            <a:r>
              <a:rPr lang="es-ES_tradnl" altLang="es-AR" sz="3200" dirty="0"/>
              <a:t>indiscutibles</a:t>
            </a:r>
            <a:endParaRPr lang="fr-FR" altLang="es-AR" sz="3200" dirty="0"/>
          </a:p>
        </p:txBody>
      </p:sp>
      <p:sp>
        <p:nvSpPr>
          <p:cNvPr id="9221" name="AutoShape 8"/>
          <p:cNvSpPr>
            <a:spLocks noChangeArrowheads="1"/>
          </p:cNvSpPr>
          <p:nvPr/>
        </p:nvSpPr>
        <p:spPr bwMode="auto">
          <a:xfrm>
            <a:off x="2590800" y="2209800"/>
            <a:ext cx="838200" cy="762000"/>
          </a:xfrm>
          <a:custGeom>
            <a:avLst/>
            <a:gdLst>
              <a:gd name="T0" fmla="*/ 2147483647 w 21600"/>
              <a:gd name="T1" fmla="*/ 0 h 21600"/>
              <a:gd name="T2" fmla="*/ 0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5400 h 21600"/>
              <a:gd name="T14" fmla="*/ 18900 w 21600"/>
              <a:gd name="T15" fmla="*/ 162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lnTo>
                  <a:pt x="16200" y="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lnTo>
                  <a:pt x="135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lnTo>
                  <a:pt x="0" y="5400"/>
                </a:lnTo>
                <a:close/>
              </a:path>
            </a:pathLst>
          </a:custGeom>
          <a:solidFill>
            <a:schemeClr val="hlink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AR"/>
          </a:p>
        </p:txBody>
      </p:sp>
      <p:sp>
        <p:nvSpPr>
          <p:cNvPr id="9222" name="AutoShape 9"/>
          <p:cNvSpPr>
            <a:spLocks noChangeArrowheads="1"/>
          </p:cNvSpPr>
          <p:nvPr/>
        </p:nvSpPr>
        <p:spPr bwMode="auto">
          <a:xfrm>
            <a:off x="2514600" y="3581400"/>
            <a:ext cx="838200" cy="762000"/>
          </a:xfrm>
          <a:custGeom>
            <a:avLst/>
            <a:gdLst>
              <a:gd name="T0" fmla="*/ 2147483647 w 21600"/>
              <a:gd name="T1" fmla="*/ 0 h 21600"/>
              <a:gd name="T2" fmla="*/ 0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5400 h 21600"/>
              <a:gd name="T14" fmla="*/ 18900 w 21600"/>
              <a:gd name="T15" fmla="*/ 162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lnTo>
                  <a:pt x="16200" y="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lnTo>
                  <a:pt x="135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lnTo>
                  <a:pt x="0" y="5400"/>
                </a:lnTo>
                <a:close/>
              </a:path>
            </a:pathLst>
          </a:custGeom>
          <a:solidFill>
            <a:schemeClr val="hlink"/>
          </a:solidFill>
          <a:ln w="9525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AR"/>
          </a:p>
        </p:txBody>
      </p:sp>
      <p:sp>
        <p:nvSpPr>
          <p:cNvPr id="9223" name="AutoShape 10"/>
          <p:cNvSpPr>
            <a:spLocks noChangeArrowheads="1"/>
          </p:cNvSpPr>
          <p:nvPr/>
        </p:nvSpPr>
        <p:spPr bwMode="auto">
          <a:xfrm>
            <a:off x="2514600" y="4876800"/>
            <a:ext cx="838200" cy="762000"/>
          </a:xfrm>
          <a:custGeom>
            <a:avLst/>
            <a:gdLst>
              <a:gd name="T0" fmla="*/ 2147483647 w 21600"/>
              <a:gd name="T1" fmla="*/ 0 h 21600"/>
              <a:gd name="T2" fmla="*/ 0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5400 h 21600"/>
              <a:gd name="T14" fmla="*/ 18900 w 21600"/>
              <a:gd name="T15" fmla="*/ 162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lnTo>
                  <a:pt x="16200" y="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lnTo>
                  <a:pt x="135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lnTo>
                  <a:pt x="0" y="5400"/>
                </a:lnTo>
                <a:close/>
              </a:path>
            </a:pathLst>
          </a:custGeom>
          <a:solidFill>
            <a:schemeClr val="hlink"/>
          </a:solidFill>
          <a:ln w="9525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A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2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2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2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2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2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2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92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92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92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332656"/>
            <a:ext cx="2918098" cy="19972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157" y="2591915"/>
            <a:ext cx="3168352" cy="19972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2" y="426419"/>
            <a:ext cx="2533650" cy="180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4843252"/>
            <a:ext cx="2132338" cy="174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2137" y="4778204"/>
            <a:ext cx="2562225" cy="179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2771" y="2708920"/>
            <a:ext cx="2819400" cy="161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5092" y="538449"/>
            <a:ext cx="2562225" cy="20694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2772" y="2420646"/>
            <a:ext cx="1847850" cy="2143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8" name="Picture 10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0200" y="4855927"/>
            <a:ext cx="1617572" cy="18159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9" name="Picture 11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5960" y="4901330"/>
            <a:ext cx="1602224" cy="1602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31158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0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0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0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2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4" dur="200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9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20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886" y="466767"/>
            <a:ext cx="3262986" cy="32502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886" y="4467683"/>
            <a:ext cx="3996288" cy="21548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2" y="2769407"/>
            <a:ext cx="3384376" cy="1895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00" y="3429000"/>
            <a:ext cx="2543982" cy="32929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896" y="332656"/>
            <a:ext cx="5226442" cy="2201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42711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iseño predeterminado">
  <a:themeElements>
    <a:clrScheme name="Diseño predeterminado 9">
      <a:dk1>
        <a:srgbClr val="336699"/>
      </a:dk1>
      <a:lt1>
        <a:srgbClr val="FFFFFF"/>
      </a:lt1>
      <a:dk2>
        <a:srgbClr val="000000"/>
      </a:dk2>
      <a:lt2>
        <a:srgbClr val="E3EBF1"/>
      </a:lt2>
      <a:accent1>
        <a:srgbClr val="003399"/>
      </a:accent1>
      <a:accent2>
        <a:srgbClr val="468A4B"/>
      </a:accent2>
      <a:accent3>
        <a:srgbClr val="AAAAAA"/>
      </a:accent3>
      <a:accent4>
        <a:srgbClr val="DADADA"/>
      </a:accent4>
      <a:accent5>
        <a:srgbClr val="AAADCA"/>
      </a:accent5>
      <a:accent6>
        <a:srgbClr val="3F7D43"/>
      </a:accent6>
      <a:hlink>
        <a:srgbClr val="66CCFF"/>
      </a:hlink>
      <a:folHlink>
        <a:srgbClr val="F0E500"/>
      </a:folHlink>
    </a:clrScheme>
    <a:fontScheme name="Diseño predeterminado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iseño predeterminad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ema d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2154</TotalTime>
  <Words>383</Words>
  <Application>Microsoft Office PowerPoint</Application>
  <PresentationFormat>Presentación en pantalla (4:3)</PresentationFormat>
  <Paragraphs>98</Paragraphs>
  <Slides>23</Slides>
  <Notes>4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23</vt:i4>
      </vt:variant>
    </vt:vector>
  </HeadingPairs>
  <TitlesOfParts>
    <vt:vector size="26" baseType="lpstr">
      <vt:lpstr>Arial</vt:lpstr>
      <vt:lpstr>Arial Narrow</vt:lpstr>
      <vt:lpstr>Diseño predeterminado</vt:lpstr>
      <vt:lpstr>LA CULTURA  ORGANIZACIONAL </vt:lpstr>
      <vt:lpstr>Objetivos de hoy </vt:lpstr>
      <vt:lpstr>Presentación de PowerPoint</vt:lpstr>
      <vt:lpstr>Presentación de PowerPoint</vt:lpstr>
      <vt:lpstr>¿Por qué hacemos lo que hacemos? </vt:lpstr>
      <vt:lpstr>Presentación de PowerPoint</vt:lpstr>
      <vt:lpstr>Presentación de PowerPoint</vt:lpstr>
      <vt:lpstr>Presentación de PowerPoint</vt:lpstr>
      <vt:lpstr>Presentación de PowerPoint</vt:lpstr>
      <vt:lpstr>Liderazgo y creación cultural </vt:lpstr>
      <vt:lpstr>Presentación de PowerPoint</vt:lpstr>
      <vt:lpstr>Presentación de PowerPoint</vt:lpstr>
      <vt:lpstr>Presentación de PowerPoint</vt:lpstr>
      <vt:lpstr>Metodología para estudiar la cultura </vt:lpstr>
      <vt:lpstr>Presentación de PowerPoint</vt:lpstr>
      <vt:lpstr>Cultura de seguridad 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Alicia Novick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Tipos de Estructura</dc:title>
  <dc:creator>Alicia Novick</dc:creator>
  <cp:lastModifiedBy>Adrián</cp:lastModifiedBy>
  <cp:revision>86</cp:revision>
  <cp:lastPrinted>1601-01-01T00:00:00Z</cp:lastPrinted>
  <dcterms:created xsi:type="dcterms:W3CDTF">2001-09-10T15:31:54Z</dcterms:created>
  <dcterms:modified xsi:type="dcterms:W3CDTF">2020-05-01T22:03:13Z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6</vt:i4>
  </property>
</Properties>
</file>